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notesSlides/notesSlide10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76" r:id="rId1"/>
  </p:sldMasterIdLst>
  <p:notesMasterIdLst>
    <p:notesMasterId r:id="rId15"/>
  </p:notesMasterIdLst>
  <p:handoutMasterIdLst>
    <p:handoutMasterId r:id="rId16"/>
  </p:handoutMasterIdLst>
  <p:sldIdLst>
    <p:sldId id="256" r:id="rId2"/>
    <p:sldId id="295" r:id="rId3"/>
    <p:sldId id="296" r:id="rId4"/>
    <p:sldId id="290" r:id="rId5"/>
    <p:sldId id="285" r:id="rId6"/>
    <p:sldId id="260" r:id="rId7"/>
    <p:sldId id="271" r:id="rId8"/>
    <p:sldId id="279" r:id="rId9"/>
    <p:sldId id="280" r:id="rId10"/>
    <p:sldId id="297" r:id="rId11"/>
    <p:sldId id="298" r:id="rId12"/>
    <p:sldId id="289" r:id="rId13"/>
    <p:sldId id="299" r:id="rId14"/>
  </p:sldIdLst>
  <p:sldSz cx="9144000" cy="6858000" type="screen4x3"/>
  <p:notesSz cx="9601200" cy="73152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7F5E8"/>
    <a:srgbClr val="DCF0DE"/>
    <a:srgbClr val="D6EEED"/>
    <a:srgbClr val="D7EDE6"/>
    <a:srgbClr val="8064A2"/>
    <a:srgbClr val="3E1B59"/>
    <a:srgbClr val="EDEAF0"/>
    <a:srgbClr val="D8D3E0"/>
    <a:srgbClr val="642FB3"/>
    <a:srgbClr val="8E5DD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E929F9F4-4A8F-4326-A1B4-22849713DDAB}" styleName="Dark Style 1 - Accent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776" autoAdjust="0"/>
    <p:restoredTop sz="88602" autoAdjust="0"/>
  </p:normalViewPr>
  <p:slideViewPr>
    <p:cSldViewPr>
      <p:cViewPr varScale="1">
        <p:scale>
          <a:sx n="114" d="100"/>
          <a:sy n="114" d="100"/>
        </p:scale>
        <p:origin x="1458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'BEd-Graph (2)'!$A$2</c:f>
              <c:strCache>
                <c:ptCount val="1"/>
                <c:pt idx="0">
                  <c:v>平均起薪點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numFmt formatCode="[$$-380A]\ 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'BEd-Graph (2)'!$B$1:$F$1</c:f>
              <c:numCache>
                <c:formatCode>General</c:formatCode>
                <c:ptCount val="5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</c:numCache>
            </c:numRef>
          </c:cat>
          <c:val>
            <c:numRef>
              <c:f>'BEd-Graph (2)'!$B$2:$F$2</c:f>
              <c:numCache>
                <c:formatCode>General</c:formatCode>
                <c:ptCount val="5"/>
                <c:pt idx="0">
                  <c:v>24586</c:v>
                </c:pt>
                <c:pt idx="1">
                  <c:v>25175</c:v>
                </c:pt>
                <c:pt idx="2">
                  <c:v>26971</c:v>
                </c:pt>
                <c:pt idx="3">
                  <c:v>31400</c:v>
                </c:pt>
                <c:pt idx="4">
                  <c:v>31676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354-4F01-AA54-860370A1C87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5"/>
        <c:overlap val="-37"/>
        <c:axId val="979867775"/>
        <c:axId val="979877343"/>
      </c:barChart>
      <c:lineChart>
        <c:grouping val="standard"/>
        <c:varyColors val="0"/>
        <c:ser>
          <c:idx val="1"/>
          <c:order val="1"/>
          <c:tx>
            <c:strRef>
              <c:f>'BEd-Graph (2)'!$A$3</c:f>
              <c:strCache>
                <c:ptCount val="1"/>
                <c:pt idx="0">
                  <c:v>就業或繼續升學百分比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2.9442688652895982E-2"/>
                  <c:y val="-2.312138728323699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3354-4F01-AA54-860370A1C876}"/>
                </c:ext>
              </c:extLst>
            </c:dLbl>
            <c:dLbl>
              <c:idx val="1"/>
              <c:layout>
                <c:manualLayout>
                  <c:x val="-2.9442688652895982E-2"/>
                  <c:y val="-2.312138728323699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3354-4F01-AA54-860370A1C876}"/>
                </c:ext>
              </c:extLst>
            </c:dLbl>
            <c:dLbl>
              <c:idx val="2"/>
              <c:layout>
                <c:manualLayout>
                  <c:x val="-2.8040655859901037E-2"/>
                  <c:y val="-1.798330122029543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3354-4F01-AA54-860370A1C876}"/>
                </c:ext>
              </c:extLst>
            </c:dLbl>
            <c:dLbl>
              <c:idx val="3"/>
              <c:layout>
                <c:manualLayout>
                  <c:x val="-2.8717945625633321E-2"/>
                  <c:y val="-2.568593583774578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3354-4F01-AA54-860370A1C876}"/>
                </c:ext>
              </c:extLst>
            </c:dLbl>
            <c:dLbl>
              <c:idx val="4"/>
              <c:layout>
                <c:manualLayout>
                  <c:x val="-2.8717945625633522E-2"/>
                  <c:y val="-2.335085076158708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3354-4F01-AA54-860370A1C876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'BEd-Graph (2)'!$B$1:$F$1</c:f>
              <c:numCache>
                <c:formatCode>General</c:formatCode>
                <c:ptCount val="5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</c:numCache>
            </c:numRef>
          </c:cat>
          <c:val>
            <c:numRef>
              <c:f>'BEd-Graph (2)'!$B$3:$F$3</c:f>
              <c:numCache>
                <c:formatCode>0.00%</c:formatCode>
                <c:ptCount val="5"/>
                <c:pt idx="0">
                  <c:v>0.98</c:v>
                </c:pt>
                <c:pt idx="1">
                  <c:v>0.98299999999999998</c:v>
                </c:pt>
                <c:pt idx="2">
                  <c:v>0.99</c:v>
                </c:pt>
                <c:pt idx="3">
                  <c:v>0.98</c:v>
                </c:pt>
                <c:pt idx="4">
                  <c:v>0.97899999999999998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3354-4F01-AA54-860370A1C87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79879839"/>
        <c:axId val="979879423"/>
      </c:lineChart>
      <c:catAx>
        <c:axId val="97986777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79877343"/>
        <c:crosses val="autoZero"/>
        <c:auto val="1"/>
        <c:lblAlgn val="ctr"/>
        <c:lblOffset val="100"/>
        <c:noMultiLvlLbl val="0"/>
      </c:catAx>
      <c:valAx>
        <c:axId val="97987734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[$$-409]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79867775"/>
        <c:crosses val="autoZero"/>
        <c:crossBetween val="between"/>
      </c:valAx>
      <c:valAx>
        <c:axId val="979879423"/>
        <c:scaling>
          <c:orientation val="minMax"/>
          <c:max val="1"/>
          <c:min val="0"/>
        </c:scaling>
        <c:delete val="0"/>
        <c:axPos val="r"/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79879839"/>
        <c:crosses val="max"/>
        <c:crossBetween val="between"/>
      </c:valAx>
      <c:catAx>
        <c:axId val="979879839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979879423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'BEd-Graph (2)'!$A$9</c:f>
              <c:strCache>
                <c:ptCount val="1"/>
                <c:pt idx="0">
                  <c:v>平均起薪點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numFmt formatCode="[$$-380A]\ 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'BEd-Graph (2)'!$B$8:$F$8</c:f>
              <c:numCache>
                <c:formatCode>General</c:formatCode>
                <c:ptCount val="5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</c:numCache>
            </c:numRef>
          </c:cat>
          <c:val>
            <c:numRef>
              <c:f>'BEd-Graph (2)'!$B$9:$F$9</c:f>
              <c:numCache>
                <c:formatCode>General</c:formatCode>
                <c:ptCount val="5"/>
                <c:pt idx="0">
                  <c:v>25202</c:v>
                </c:pt>
                <c:pt idx="1">
                  <c:v>25091</c:v>
                </c:pt>
                <c:pt idx="2">
                  <c:v>27527</c:v>
                </c:pt>
                <c:pt idx="3">
                  <c:v>30928</c:v>
                </c:pt>
                <c:pt idx="4">
                  <c:v>31419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C2A-45A8-8F08-DC179B6976C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5"/>
        <c:overlap val="-37"/>
        <c:axId val="979867775"/>
        <c:axId val="979877343"/>
      </c:barChart>
      <c:lineChart>
        <c:grouping val="standard"/>
        <c:varyColors val="0"/>
        <c:ser>
          <c:idx val="1"/>
          <c:order val="1"/>
          <c:tx>
            <c:strRef>
              <c:f>'BEd-Graph (2)'!$A$10</c:f>
              <c:strCache>
                <c:ptCount val="1"/>
                <c:pt idx="0">
                  <c:v>就業或繼續升學百分比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'BEd-Graph (2)'!$B$8:$F$8</c:f>
              <c:numCache>
                <c:formatCode>General</c:formatCode>
                <c:ptCount val="5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</c:numCache>
            </c:numRef>
          </c:cat>
          <c:val>
            <c:numRef>
              <c:f>'BEd-Graph (2)'!$B$10:$F$10</c:f>
              <c:numCache>
                <c:formatCode>0.00%</c:formatCode>
                <c:ptCount val="5"/>
                <c:pt idx="0">
                  <c:v>0.97099999999999997</c:v>
                </c:pt>
                <c:pt idx="1">
                  <c:v>0.98599999999999999</c:v>
                </c:pt>
                <c:pt idx="2">
                  <c:v>1</c:v>
                </c:pt>
                <c:pt idx="3">
                  <c:v>0.95199999999999996</c:v>
                </c:pt>
                <c:pt idx="4">
                  <c:v>0.94799999999999995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5C2A-45A8-8F08-DC179B6976C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79879839"/>
        <c:axId val="979879423"/>
      </c:lineChart>
      <c:catAx>
        <c:axId val="97986777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79877343"/>
        <c:crosses val="autoZero"/>
        <c:auto val="1"/>
        <c:lblAlgn val="ctr"/>
        <c:lblOffset val="100"/>
        <c:noMultiLvlLbl val="0"/>
      </c:catAx>
      <c:valAx>
        <c:axId val="97987734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[$$-409]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79867775"/>
        <c:crosses val="autoZero"/>
        <c:crossBetween val="between"/>
      </c:valAx>
      <c:valAx>
        <c:axId val="979879423"/>
        <c:scaling>
          <c:orientation val="minMax"/>
          <c:max val="1"/>
          <c:min val="0"/>
        </c:scaling>
        <c:delete val="0"/>
        <c:axPos val="r"/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79879839"/>
        <c:crosses val="max"/>
        <c:crossBetween val="between"/>
      </c:valAx>
      <c:catAx>
        <c:axId val="979879839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979879423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image" Target="../media/image2.png"/><Relationship Id="rId4" Type="http://schemas.openxmlformats.org/officeDocument/2006/relationships/image" Target="../media/image5.pn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image" Target="../media/image2.png"/><Relationship Id="rId4" Type="http://schemas.openxmlformats.org/officeDocument/2006/relationships/image" Target="../media/image5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980ACE3-EA9B-4A8A-81DA-4DB1F002F831}" type="doc">
      <dgm:prSet loTypeId="urn:microsoft.com/office/officeart/2005/8/layout/vList3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ABBFA641-B208-409B-9D50-20E5743C4ED9}">
      <dgm:prSet custT="1"/>
      <dgm:spPr/>
      <dgm:t>
        <a:bodyPr/>
        <a:lstStyle/>
        <a:p>
          <a:pPr rtl="0"/>
          <a:r>
            <a:rPr kumimoji="1" lang="en-US" sz="1800" dirty="0"/>
            <a:t>Annual survey to understand the employment situation of </a:t>
          </a:r>
          <a:r>
            <a:rPr kumimoji="1" lang="en-US" sz="1800" dirty="0" err="1"/>
            <a:t>EdUHK’s</a:t>
          </a:r>
          <a:r>
            <a:rPr kumimoji="1" lang="en-US" sz="1800" dirty="0"/>
            <a:t> full-time graduates</a:t>
          </a:r>
          <a:endParaRPr lang="en-US" sz="1800" dirty="0"/>
        </a:p>
      </dgm:t>
    </dgm:pt>
    <dgm:pt modelId="{F4A740DC-2B28-430A-83F4-27C30F262EA8}" type="parTrans" cxnId="{92246366-3282-4BF6-A9BF-C16F10BBCC47}">
      <dgm:prSet/>
      <dgm:spPr/>
      <dgm:t>
        <a:bodyPr/>
        <a:lstStyle/>
        <a:p>
          <a:endParaRPr lang="en-US" sz="1800"/>
        </a:p>
      </dgm:t>
    </dgm:pt>
    <dgm:pt modelId="{F84B5D3A-2D79-4DE1-834E-32B5B9D2B2C4}" type="sibTrans" cxnId="{92246366-3282-4BF6-A9BF-C16F10BBCC47}">
      <dgm:prSet/>
      <dgm:spPr/>
      <dgm:t>
        <a:bodyPr/>
        <a:lstStyle/>
        <a:p>
          <a:endParaRPr lang="en-US" sz="1800"/>
        </a:p>
      </dgm:t>
    </dgm:pt>
    <dgm:pt modelId="{8CDC02E5-63FA-4A35-8E25-C30B8DE561B6}">
      <dgm:prSet custT="1"/>
      <dgm:spPr/>
      <dgm:t>
        <a:bodyPr/>
        <a:lstStyle/>
        <a:p>
          <a:pPr rtl="0"/>
          <a:r>
            <a:rPr kumimoji="1" lang="en-US" sz="1800" dirty="0"/>
            <a:t>Data collection from Sep to Dec 2020</a:t>
          </a:r>
          <a:endParaRPr lang="en-US" sz="1800" dirty="0"/>
        </a:p>
      </dgm:t>
    </dgm:pt>
    <dgm:pt modelId="{D719B92C-A736-445B-B557-A29A7DCCF040}" type="parTrans" cxnId="{A43480A7-2397-4974-855D-55ECF1CDD681}">
      <dgm:prSet/>
      <dgm:spPr/>
      <dgm:t>
        <a:bodyPr/>
        <a:lstStyle/>
        <a:p>
          <a:endParaRPr lang="en-US" sz="1800"/>
        </a:p>
      </dgm:t>
    </dgm:pt>
    <dgm:pt modelId="{873B6CE1-E93A-4284-8B1E-FA893C0B2079}" type="sibTrans" cxnId="{A43480A7-2397-4974-855D-55ECF1CDD681}">
      <dgm:prSet/>
      <dgm:spPr/>
      <dgm:t>
        <a:bodyPr/>
        <a:lstStyle/>
        <a:p>
          <a:endParaRPr lang="en-US" sz="1800"/>
        </a:p>
      </dgm:t>
    </dgm:pt>
    <dgm:pt modelId="{D564B9D3-AC0B-43DB-9EF9-3573DBFEFF14}">
      <dgm:prSet custT="1"/>
      <dgm:spPr/>
      <dgm:t>
        <a:bodyPr/>
        <a:lstStyle/>
        <a:p>
          <a:pPr rtl="0"/>
          <a:r>
            <a:rPr kumimoji="1" lang="en-US" sz="1800" dirty="0"/>
            <a:t>Online questionnaires sent to all full-time graduates</a:t>
          </a:r>
          <a:endParaRPr lang="en-US" sz="1800" dirty="0"/>
        </a:p>
      </dgm:t>
    </dgm:pt>
    <dgm:pt modelId="{9B23DADE-E0A4-4504-B462-64DE10D51689}" type="parTrans" cxnId="{7A7BBF34-14FB-4178-89D2-F130850ECEC5}">
      <dgm:prSet/>
      <dgm:spPr/>
      <dgm:t>
        <a:bodyPr/>
        <a:lstStyle/>
        <a:p>
          <a:endParaRPr lang="en-US" sz="1800"/>
        </a:p>
      </dgm:t>
    </dgm:pt>
    <dgm:pt modelId="{84EBB2C1-CAA2-4444-8B92-A3D50E0B0ABD}" type="sibTrans" cxnId="{7A7BBF34-14FB-4178-89D2-F130850ECEC5}">
      <dgm:prSet/>
      <dgm:spPr/>
      <dgm:t>
        <a:bodyPr/>
        <a:lstStyle/>
        <a:p>
          <a:endParaRPr lang="en-US" sz="1800"/>
        </a:p>
      </dgm:t>
    </dgm:pt>
    <dgm:pt modelId="{9A11E39C-FD51-4779-A4E1-6A80D9885B7C}">
      <dgm:prSet custT="1"/>
      <dgm:spPr/>
      <dgm:t>
        <a:bodyPr/>
        <a:lstStyle/>
        <a:p>
          <a:pPr rtl="0"/>
          <a:r>
            <a:rPr kumimoji="1" lang="en-US" sz="1800" dirty="0"/>
            <a:t>Phone calls to the non-respondents </a:t>
          </a:r>
          <a:br>
            <a:rPr kumimoji="1" lang="en-US" sz="1800" dirty="0"/>
          </a:br>
          <a:r>
            <a:rPr kumimoji="1" lang="en-US" sz="1800" dirty="0"/>
            <a:t>from Oct to Dec 2020</a:t>
          </a:r>
          <a:endParaRPr lang="en-US" sz="1800" dirty="0"/>
        </a:p>
      </dgm:t>
    </dgm:pt>
    <dgm:pt modelId="{5C9E923D-96BD-4CF5-9C67-1286D5A1F885}" type="parTrans" cxnId="{59B886CC-3D8E-4C27-9B18-EE5ED71072E9}">
      <dgm:prSet/>
      <dgm:spPr/>
      <dgm:t>
        <a:bodyPr/>
        <a:lstStyle/>
        <a:p>
          <a:endParaRPr lang="en-US" sz="1800"/>
        </a:p>
      </dgm:t>
    </dgm:pt>
    <dgm:pt modelId="{11E58930-B9AC-46ED-9437-CFEF5B0138B9}" type="sibTrans" cxnId="{59B886CC-3D8E-4C27-9B18-EE5ED71072E9}">
      <dgm:prSet/>
      <dgm:spPr/>
      <dgm:t>
        <a:bodyPr/>
        <a:lstStyle/>
        <a:p>
          <a:endParaRPr lang="en-US" sz="1800"/>
        </a:p>
      </dgm:t>
    </dgm:pt>
    <dgm:pt modelId="{DFFF6D5F-F6ED-4F43-AA30-F998B5FE7F77}" type="pres">
      <dgm:prSet presAssocID="{0980ACE3-EA9B-4A8A-81DA-4DB1F002F831}" presName="linearFlow" presStyleCnt="0">
        <dgm:presLayoutVars>
          <dgm:dir/>
          <dgm:resizeHandles val="exact"/>
        </dgm:presLayoutVars>
      </dgm:prSet>
      <dgm:spPr/>
    </dgm:pt>
    <dgm:pt modelId="{B5557695-9D0B-4E49-96AA-6231547F51EF}" type="pres">
      <dgm:prSet presAssocID="{ABBFA641-B208-409B-9D50-20E5743C4ED9}" presName="composite" presStyleCnt="0"/>
      <dgm:spPr/>
    </dgm:pt>
    <dgm:pt modelId="{EABEBD00-B588-4A78-B1E5-FC65FDAFFB29}" type="pres">
      <dgm:prSet presAssocID="{ABBFA641-B208-409B-9D50-20E5743C4ED9}" presName="imgShp" presStyleLbl="fgImgPlace1" presStyleIdx="0" presStyleCnt="4" custLinFactNeighborX="-99707" custLinFactNeighborY="2818"/>
      <dgm:spPr>
        <a:blipFill>
          <a:blip xmlns:r="http://schemas.openxmlformats.org/officeDocument/2006/relationships" r:embed="rId1" cstate="print">
            <a:duotone>
              <a:prstClr val="black"/>
              <a:schemeClr val="tx1">
                <a:lumMod val="65000"/>
                <a:lumOff val="35000"/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</dgm:spPr>
    </dgm:pt>
    <dgm:pt modelId="{71409261-CC8A-4A8C-899B-782EF31574CC}" type="pres">
      <dgm:prSet presAssocID="{ABBFA641-B208-409B-9D50-20E5743C4ED9}" presName="txShp" presStyleLbl="node1" presStyleIdx="0" presStyleCnt="4" custScaleX="123052">
        <dgm:presLayoutVars>
          <dgm:bulletEnabled val="1"/>
        </dgm:presLayoutVars>
      </dgm:prSet>
      <dgm:spPr/>
    </dgm:pt>
    <dgm:pt modelId="{A4B7B87D-1458-4555-A151-036059DF77CF}" type="pres">
      <dgm:prSet presAssocID="{F84B5D3A-2D79-4DE1-834E-32B5B9D2B2C4}" presName="spacing" presStyleCnt="0"/>
      <dgm:spPr/>
    </dgm:pt>
    <dgm:pt modelId="{2EF5114B-480F-4A60-9030-7090FAC4E0F2}" type="pres">
      <dgm:prSet presAssocID="{8CDC02E5-63FA-4A35-8E25-C30B8DE561B6}" presName="composite" presStyleCnt="0"/>
      <dgm:spPr/>
    </dgm:pt>
    <dgm:pt modelId="{EE39CB0F-FD2D-4297-A41F-529CCD2B43FF}" type="pres">
      <dgm:prSet presAssocID="{8CDC02E5-63FA-4A35-8E25-C30B8DE561B6}" presName="imgShp" presStyleLbl="fgImgPlace1" presStyleIdx="1" presStyleCnt="4" custLinFactNeighborX="-99707" custLinFactNeighborY="2818"/>
      <dgm:spPr>
        <a:blipFill>
          <a:blip xmlns:r="http://schemas.openxmlformats.org/officeDocument/2006/relationships"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</dgm:spPr>
    </dgm:pt>
    <dgm:pt modelId="{4D2C0C21-D9B7-4238-A4CF-9139DE8D9CD4}" type="pres">
      <dgm:prSet presAssocID="{8CDC02E5-63FA-4A35-8E25-C30B8DE561B6}" presName="txShp" presStyleLbl="node1" presStyleIdx="1" presStyleCnt="4" custScaleX="123052">
        <dgm:presLayoutVars>
          <dgm:bulletEnabled val="1"/>
        </dgm:presLayoutVars>
      </dgm:prSet>
      <dgm:spPr/>
    </dgm:pt>
    <dgm:pt modelId="{5D915340-17CF-4AFB-80EA-76B36415F5BA}" type="pres">
      <dgm:prSet presAssocID="{873B6CE1-E93A-4284-8B1E-FA893C0B2079}" presName="spacing" presStyleCnt="0"/>
      <dgm:spPr/>
    </dgm:pt>
    <dgm:pt modelId="{29D69570-47FE-4D87-801C-5A167AFA2BFB}" type="pres">
      <dgm:prSet presAssocID="{D564B9D3-AC0B-43DB-9EF9-3573DBFEFF14}" presName="composite" presStyleCnt="0"/>
      <dgm:spPr/>
    </dgm:pt>
    <dgm:pt modelId="{67533B0B-EACD-4E56-B615-F6A437010DBD}" type="pres">
      <dgm:prSet presAssocID="{D564B9D3-AC0B-43DB-9EF9-3573DBFEFF14}" presName="imgShp" presStyleLbl="fgImgPlace1" presStyleIdx="2" presStyleCnt="4" custLinFactNeighborX="-99707" custLinFactNeighborY="2818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</dgm:spPr>
    </dgm:pt>
    <dgm:pt modelId="{A1774B6B-425E-4E0F-90D6-3459759F6125}" type="pres">
      <dgm:prSet presAssocID="{D564B9D3-AC0B-43DB-9EF9-3573DBFEFF14}" presName="txShp" presStyleLbl="node1" presStyleIdx="2" presStyleCnt="4" custScaleX="123052">
        <dgm:presLayoutVars>
          <dgm:bulletEnabled val="1"/>
        </dgm:presLayoutVars>
      </dgm:prSet>
      <dgm:spPr/>
    </dgm:pt>
    <dgm:pt modelId="{A1D1D82A-F870-465B-AD61-0AFDEABA0B8A}" type="pres">
      <dgm:prSet presAssocID="{84EBB2C1-CAA2-4444-8B92-A3D50E0B0ABD}" presName="spacing" presStyleCnt="0"/>
      <dgm:spPr/>
    </dgm:pt>
    <dgm:pt modelId="{2B1A73DF-61E1-4BBC-A3A3-A4FF4BD65B50}" type="pres">
      <dgm:prSet presAssocID="{9A11E39C-FD51-4779-A4E1-6A80D9885B7C}" presName="composite" presStyleCnt="0"/>
      <dgm:spPr/>
    </dgm:pt>
    <dgm:pt modelId="{B41264E7-0C24-4A8F-B1FE-0307422073A7}" type="pres">
      <dgm:prSet presAssocID="{9A11E39C-FD51-4779-A4E1-6A80D9885B7C}" presName="imgShp" presStyleLbl="fgImgPlace1" presStyleIdx="3" presStyleCnt="4" custLinFactNeighborX="-99707" custLinFactNeighborY="2818"/>
      <dgm:spPr>
        <a:blipFill>
          <a:blip xmlns:r="http://schemas.openxmlformats.org/officeDocument/2006/relationships"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</dgm:spPr>
    </dgm:pt>
    <dgm:pt modelId="{4886AD6E-BAE2-4AE8-B847-94F7D0186080}" type="pres">
      <dgm:prSet presAssocID="{9A11E39C-FD51-4779-A4E1-6A80D9885B7C}" presName="txShp" presStyleLbl="node1" presStyleIdx="3" presStyleCnt="4" custScaleX="123052">
        <dgm:presLayoutVars>
          <dgm:bulletEnabled val="1"/>
        </dgm:presLayoutVars>
      </dgm:prSet>
      <dgm:spPr/>
    </dgm:pt>
  </dgm:ptLst>
  <dgm:cxnLst>
    <dgm:cxn modelId="{A62E5616-A197-48EA-A234-F8D51E2D7245}" type="presOf" srcId="{0980ACE3-EA9B-4A8A-81DA-4DB1F002F831}" destId="{DFFF6D5F-F6ED-4F43-AA30-F998B5FE7F77}" srcOrd="0" destOrd="0" presId="urn:microsoft.com/office/officeart/2005/8/layout/vList3"/>
    <dgm:cxn modelId="{7A7BBF34-14FB-4178-89D2-F130850ECEC5}" srcId="{0980ACE3-EA9B-4A8A-81DA-4DB1F002F831}" destId="{D564B9D3-AC0B-43DB-9EF9-3573DBFEFF14}" srcOrd="2" destOrd="0" parTransId="{9B23DADE-E0A4-4504-B462-64DE10D51689}" sibTransId="{84EBB2C1-CAA2-4444-8B92-A3D50E0B0ABD}"/>
    <dgm:cxn modelId="{92246366-3282-4BF6-A9BF-C16F10BBCC47}" srcId="{0980ACE3-EA9B-4A8A-81DA-4DB1F002F831}" destId="{ABBFA641-B208-409B-9D50-20E5743C4ED9}" srcOrd="0" destOrd="0" parTransId="{F4A740DC-2B28-430A-83F4-27C30F262EA8}" sibTransId="{F84B5D3A-2D79-4DE1-834E-32B5B9D2B2C4}"/>
    <dgm:cxn modelId="{6239B06C-0203-4D15-8DA3-DAFBC2A8E83C}" type="presOf" srcId="{ABBFA641-B208-409B-9D50-20E5743C4ED9}" destId="{71409261-CC8A-4A8C-899B-782EF31574CC}" srcOrd="0" destOrd="0" presId="urn:microsoft.com/office/officeart/2005/8/layout/vList3"/>
    <dgm:cxn modelId="{C8EF0A54-437B-45CD-B127-29E28C140F54}" type="presOf" srcId="{9A11E39C-FD51-4779-A4E1-6A80D9885B7C}" destId="{4886AD6E-BAE2-4AE8-B847-94F7D0186080}" srcOrd="0" destOrd="0" presId="urn:microsoft.com/office/officeart/2005/8/layout/vList3"/>
    <dgm:cxn modelId="{ECC9229C-1D6E-4778-A8FA-8EB62CDF2E45}" type="presOf" srcId="{8CDC02E5-63FA-4A35-8E25-C30B8DE561B6}" destId="{4D2C0C21-D9B7-4238-A4CF-9139DE8D9CD4}" srcOrd="0" destOrd="0" presId="urn:microsoft.com/office/officeart/2005/8/layout/vList3"/>
    <dgm:cxn modelId="{742B32A5-EE78-41C1-B65A-1459C0C64049}" type="presOf" srcId="{D564B9D3-AC0B-43DB-9EF9-3573DBFEFF14}" destId="{A1774B6B-425E-4E0F-90D6-3459759F6125}" srcOrd="0" destOrd="0" presId="urn:microsoft.com/office/officeart/2005/8/layout/vList3"/>
    <dgm:cxn modelId="{A43480A7-2397-4974-855D-55ECF1CDD681}" srcId="{0980ACE3-EA9B-4A8A-81DA-4DB1F002F831}" destId="{8CDC02E5-63FA-4A35-8E25-C30B8DE561B6}" srcOrd="1" destOrd="0" parTransId="{D719B92C-A736-445B-B557-A29A7DCCF040}" sibTransId="{873B6CE1-E93A-4284-8B1E-FA893C0B2079}"/>
    <dgm:cxn modelId="{59B886CC-3D8E-4C27-9B18-EE5ED71072E9}" srcId="{0980ACE3-EA9B-4A8A-81DA-4DB1F002F831}" destId="{9A11E39C-FD51-4779-A4E1-6A80D9885B7C}" srcOrd="3" destOrd="0" parTransId="{5C9E923D-96BD-4CF5-9C67-1286D5A1F885}" sibTransId="{11E58930-B9AC-46ED-9437-CFEF5B0138B9}"/>
    <dgm:cxn modelId="{F2A9DFA6-94B4-4392-8640-ABA0B94EFC11}" type="presParOf" srcId="{DFFF6D5F-F6ED-4F43-AA30-F998B5FE7F77}" destId="{B5557695-9D0B-4E49-96AA-6231547F51EF}" srcOrd="0" destOrd="0" presId="urn:microsoft.com/office/officeart/2005/8/layout/vList3"/>
    <dgm:cxn modelId="{66FF1922-72E8-4EBB-874B-5DB826E58A04}" type="presParOf" srcId="{B5557695-9D0B-4E49-96AA-6231547F51EF}" destId="{EABEBD00-B588-4A78-B1E5-FC65FDAFFB29}" srcOrd="0" destOrd="0" presId="urn:microsoft.com/office/officeart/2005/8/layout/vList3"/>
    <dgm:cxn modelId="{24E932D9-1A62-44B4-8D69-38DBB9EF52B6}" type="presParOf" srcId="{B5557695-9D0B-4E49-96AA-6231547F51EF}" destId="{71409261-CC8A-4A8C-899B-782EF31574CC}" srcOrd="1" destOrd="0" presId="urn:microsoft.com/office/officeart/2005/8/layout/vList3"/>
    <dgm:cxn modelId="{D589CFFB-9E78-49EC-8894-A866F00AEE27}" type="presParOf" srcId="{DFFF6D5F-F6ED-4F43-AA30-F998B5FE7F77}" destId="{A4B7B87D-1458-4555-A151-036059DF77CF}" srcOrd="1" destOrd="0" presId="urn:microsoft.com/office/officeart/2005/8/layout/vList3"/>
    <dgm:cxn modelId="{43BA4AB1-86BE-4022-B73C-AD916A75955A}" type="presParOf" srcId="{DFFF6D5F-F6ED-4F43-AA30-F998B5FE7F77}" destId="{2EF5114B-480F-4A60-9030-7090FAC4E0F2}" srcOrd="2" destOrd="0" presId="urn:microsoft.com/office/officeart/2005/8/layout/vList3"/>
    <dgm:cxn modelId="{5A698622-3DFA-4C08-A747-1DF2E4A7B68E}" type="presParOf" srcId="{2EF5114B-480F-4A60-9030-7090FAC4E0F2}" destId="{EE39CB0F-FD2D-4297-A41F-529CCD2B43FF}" srcOrd="0" destOrd="0" presId="urn:microsoft.com/office/officeart/2005/8/layout/vList3"/>
    <dgm:cxn modelId="{3F198A85-99C2-4A3E-99C4-917E65406624}" type="presParOf" srcId="{2EF5114B-480F-4A60-9030-7090FAC4E0F2}" destId="{4D2C0C21-D9B7-4238-A4CF-9139DE8D9CD4}" srcOrd="1" destOrd="0" presId="urn:microsoft.com/office/officeart/2005/8/layout/vList3"/>
    <dgm:cxn modelId="{9777565A-AE07-4CC4-BAD4-44510AA3E804}" type="presParOf" srcId="{DFFF6D5F-F6ED-4F43-AA30-F998B5FE7F77}" destId="{5D915340-17CF-4AFB-80EA-76B36415F5BA}" srcOrd="3" destOrd="0" presId="urn:microsoft.com/office/officeart/2005/8/layout/vList3"/>
    <dgm:cxn modelId="{238B2C2F-0354-4F82-9DB2-48B20193F451}" type="presParOf" srcId="{DFFF6D5F-F6ED-4F43-AA30-F998B5FE7F77}" destId="{29D69570-47FE-4D87-801C-5A167AFA2BFB}" srcOrd="4" destOrd="0" presId="urn:microsoft.com/office/officeart/2005/8/layout/vList3"/>
    <dgm:cxn modelId="{66ACD3C1-1A3F-4CF4-A5C3-795C8F13543B}" type="presParOf" srcId="{29D69570-47FE-4D87-801C-5A167AFA2BFB}" destId="{67533B0B-EACD-4E56-B615-F6A437010DBD}" srcOrd="0" destOrd="0" presId="urn:microsoft.com/office/officeart/2005/8/layout/vList3"/>
    <dgm:cxn modelId="{3D577A46-31FE-44D0-A04D-CE4AFAB0837A}" type="presParOf" srcId="{29D69570-47FE-4D87-801C-5A167AFA2BFB}" destId="{A1774B6B-425E-4E0F-90D6-3459759F6125}" srcOrd="1" destOrd="0" presId="urn:microsoft.com/office/officeart/2005/8/layout/vList3"/>
    <dgm:cxn modelId="{23D77FEA-3482-46DC-998B-C280D23A59A4}" type="presParOf" srcId="{DFFF6D5F-F6ED-4F43-AA30-F998B5FE7F77}" destId="{A1D1D82A-F870-465B-AD61-0AFDEABA0B8A}" srcOrd="5" destOrd="0" presId="urn:microsoft.com/office/officeart/2005/8/layout/vList3"/>
    <dgm:cxn modelId="{003933E0-0AEA-4F6E-96E8-BBFB4B066D77}" type="presParOf" srcId="{DFFF6D5F-F6ED-4F43-AA30-F998B5FE7F77}" destId="{2B1A73DF-61E1-4BBC-A3A3-A4FF4BD65B50}" srcOrd="6" destOrd="0" presId="urn:microsoft.com/office/officeart/2005/8/layout/vList3"/>
    <dgm:cxn modelId="{48ABB295-2DFB-4166-9480-FAED704BF021}" type="presParOf" srcId="{2B1A73DF-61E1-4BBC-A3A3-A4FF4BD65B50}" destId="{B41264E7-0C24-4A8F-B1FE-0307422073A7}" srcOrd="0" destOrd="0" presId="urn:microsoft.com/office/officeart/2005/8/layout/vList3"/>
    <dgm:cxn modelId="{968F8E8E-412B-4962-A8B4-D893803F8A1B}" type="presParOf" srcId="{2B1A73DF-61E1-4BBC-A3A3-A4FF4BD65B50}" destId="{4886AD6E-BAE2-4AE8-B847-94F7D0186080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1409261-CC8A-4A8C-899B-782EF31574CC}">
      <dsp:nvSpPr>
        <dsp:cNvPr id="0" name=""/>
        <dsp:cNvSpPr/>
      </dsp:nvSpPr>
      <dsp:spPr>
        <a:xfrm rot="10800000">
          <a:off x="755563" y="2037"/>
          <a:ext cx="6805288" cy="923678"/>
        </a:xfrm>
        <a:prstGeom prst="homePlat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7317" tIns="68580" rIns="128016" bIns="68580" numCol="1" spcCol="1270" anchor="ctr" anchorCtr="0">
          <a:noAutofit/>
        </a:bodyPr>
        <a:lstStyle/>
        <a:p>
          <a:pPr marL="0" lvl="0" indent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en-US" sz="1800" kern="1200" dirty="0"/>
            <a:t>Annual survey to understand the employment situation of </a:t>
          </a:r>
          <a:r>
            <a:rPr kumimoji="1" lang="en-US" sz="1800" kern="1200" dirty="0" err="1"/>
            <a:t>EdUHK’s</a:t>
          </a:r>
          <a:r>
            <a:rPr kumimoji="1" lang="en-US" sz="1800" kern="1200" dirty="0"/>
            <a:t> full-time graduates</a:t>
          </a:r>
          <a:endParaRPr lang="en-US" sz="1800" kern="1200" dirty="0"/>
        </a:p>
      </dsp:txBody>
      <dsp:txXfrm rot="10800000">
        <a:off x="986482" y="2037"/>
        <a:ext cx="6574369" cy="923678"/>
      </dsp:txXfrm>
    </dsp:sp>
    <dsp:sp modelId="{EABEBD00-B588-4A78-B1E5-FC65FDAFFB29}">
      <dsp:nvSpPr>
        <dsp:cNvPr id="0" name=""/>
        <dsp:cNvSpPr/>
      </dsp:nvSpPr>
      <dsp:spPr>
        <a:xfrm>
          <a:off x="10188" y="28066"/>
          <a:ext cx="923678" cy="923678"/>
        </a:xfrm>
        <a:prstGeom prst="ellipse">
          <a:avLst/>
        </a:prstGeom>
        <a:blipFill>
          <a:blip xmlns:r="http://schemas.openxmlformats.org/officeDocument/2006/relationships" r:embed="rId1" cstate="print">
            <a:duotone>
              <a:prstClr val="black"/>
              <a:schemeClr val="tx1">
                <a:lumMod val="65000"/>
                <a:lumOff val="35000"/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D2C0C21-D9B7-4238-A4CF-9139DE8D9CD4}">
      <dsp:nvSpPr>
        <dsp:cNvPr id="0" name=""/>
        <dsp:cNvSpPr/>
      </dsp:nvSpPr>
      <dsp:spPr>
        <a:xfrm rot="10800000">
          <a:off x="755563" y="1201440"/>
          <a:ext cx="6805288" cy="923678"/>
        </a:xfrm>
        <a:prstGeom prst="homePlate">
          <a:avLst/>
        </a:prstGeom>
        <a:solidFill>
          <a:schemeClr val="accent2">
            <a:hueOff val="-482067"/>
            <a:satOff val="-3308"/>
            <a:lumOff val="1699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7317" tIns="68580" rIns="128016" bIns="68580" numCol="1" spcCol="1270" anchor="ctr" anchorCtr="0">
          <a:noAutofit/>
        </a:bodyPr>
        <a:lstStyle/>
        <a:p>
          <a:pPr marL="0" lvl="0" indent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en-US" sz="1800" kern="1200" dirty="0"/>
            <a:t>Data collection from Sep to Dec 2020</a:t>
          </a:r>
          <a:endParaRPr lang="en-US" sz="1800" kern="1200" dirty="0"/>
        </a:p>
      </dsp:txBody>
      <dsp:txXfrm rot="10800000">
        <a:off x="986482" y="1201440"/>
        <a:ext cx="6574369" cy="923678"/>
      </dsp:txXfrm>
    </dsp:sp>
    <dsp:sp modelId="{EE39CB0F-FD2D-4297-A41F-529CCD2B43FF}">
      <dsp:nvSpPr>
        <dsp:cNvPr id="0" name=""/>
        <dsp:cNvSpPr/>
      </dsp:nvSpPr>
      <dsp:spPr>
        <a:xfrm>
          <a:off x="10188" y="1227469"/>
          <a:ext cx="923678" cy="923678"/>
        </a:xfrm>
        <a:prstGeom prst="ellipse">
          <a:avLst/>
        </a:prstGeom>
        <a:blipFill>
          <a:blip xmlns:r="http://schemas.openxmlformats.org/officeDocument/2006/relationships"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1774B6B-425E-4E0F-90D6-3459759F6125}">
      <dsp:nvSpPr>
        <dsp:cNvPr id="0" name=""/>
        <dsp:cNvSpPr/>
      </dsp:nvSpPr>
      <dsp:spPr>
        <a:xfrm rot="10800000">
          <a:off x="755563" y="2400843"/>
          <a:ext cx="6805288" cy="923678"/>
        </a:xfrm>
        <a:prstGeom prst="homePlate">
          <a:avLst/>
        </a:prstGeom>
        <a:solidFill>
          <a:schemeClr val="accent2">
            <a:hueOff val="-964133"/>
            <a:satOff val="-6616"/>
            <a:lumOff val="3399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7317" tIns="68580" rIns="128016" bIns="68580" numCol="1" spcCol="1270" anchor="ctr" anchorCtr="0">
          <a:noAutofit/>
        </a:bodyPr>
        <a:lstStyle/>
        <a:p>
          <a:pPr marL="0" lvl="0" indent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en-US" sz="1800" kern="1200" dirty="0"/>
            <a:t>Online questionnaires sent to all full-time graduates</a:t>
          </a:r>
          <a:endParaRPr lang="en-US" sz="1800" kern="1200" dirty="0"/>
        </a:p>
      </dsp:txBody>
      <dsp:txXfrm rot="10800000">
        <a:off x="986482" y="2400843"/>
        <a:ext cx="6574369" cy="923678"/>
      </dsp:txXfrm>
    </dsp:sp>
    <dsp:sp modelId="{67533B0B-EACD-4E56-B615-F6A437010DBD}">
      <dsp:nvSpPr>
        <dsp:cNvPr id="0" name=""/>
        <dsp:cNvSpPr/>
      </dsp:nvSpPr>
      <dsp:spPr>
        <a:xfrm>
          <a:off x="10188" y="2426873"/>
          <a:ext cx="923678" cy="923678"/>
        </a:xfrm>
        <a:prstGeom prst="ellipse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886AD6E-BAE2-4AE8-B847-94F7D0186080}">
      <dsp:nvSpPr>
        <dsp:cNvPr id="0" name=""/>
        <dsp:cNvSpPr/>
      </dsp:nvSpPr>
      <dsp:spPr>
        <a:xfrm rot="10800000">
          <a:off x="755563" y="3600247"/>
          <a:ext cx="6805288" cy="923678"/>
        </a:xfrm>
        <a:prstGeom prst="homePlate">
          <a:avLst/>
        </a:prstGeom>
        <a:solidFill>
          <a:schemeClr val="accent2">
            <a:hueOff val="-1446200"/>
            <a:satOff val="-9924"/>
            <a:lumOff val="5098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7317" tIns="68580" rIns="128016" bIns="68580" numCol="1" spcCol="1270" anchor="ctr" anchorCtr="0">
          <a:noAutofit/>
        </a:bodyPr>
        <a:lstStyle/>
        <a:p>
          <a:pPr marL="0" lvl="0" indent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en-US" sz="1800" kern="1200" dirty="0"/>
            <a:t>Phone calls to the non-respondents </a:t>
          </a:r>
          <a:br>
            <a:rPr kumimoji="1" lang="en-US" sz="1800" kern="1200" dirty="0"/>
          </a:br>
          <a:r>
            <a:rPr kumimoji="1" lang="en-US" sz="1800" kern="1200" dirty="0"/>
            <a:t>from Oct to Dec 2020</a:t>
          </a:r>
          <a:endParaRPr lang="en-US" sz="1800" kern="1200" dirty="0"/>
        </a:p>
      </dsp:txBody>
      <dsp:txXfrm rot="10800000">
        <a:off x="986482" y="3600247"/>
        <a:ext cx="6574369" cy="923678"/>
      </dsp:txXfrm>
    </dsp:sp>
    <dsp:sp modelId="{B41264E7-0C24-4A8F-B1FE-0307422073A7}">
      <dsp:nvSpPr>
        <dsp:cNvPr id="0" name=""/>
        <dsp:cNvSpPr/>
      </dsp:nvSpPr>
      <dsp:spPr>
        <a:xfrm>
          <a:off x="10188" y="3602284"/>
          <a:ext cx="923678" cy="923678"/>
        </a:xfrm>
        <a:prstGeom prst="ellipse">
          <a:avLst/>
        </a:prstGeom>
        <a:blipFill>
          <a:blip xmlns:r="http://schemas.openxmlformats.org/officeDocument/2006/relationships"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161083" cy="3657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ea typeface="新細明體" charset="-120"/>
                <a:cs typeface="+mn-cs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438583" y="0"/>
            <a:ext cx="4161083" cy="36576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C599DC1B-45C6-47FE-A4CF-B9A29E790D3F}" type="datetimeFigureOut">
              <a:rPr lang="zh-TW" altLang="en-US"/>
              <a:pPr>
                <a:defRPr/>
              </a:pPr>
              <a:t>2021/6/10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6947748"/>
            <a:ext cx="4161083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ea typeface="新細明體" charset="-120"/>
                <a:cs typeface="+mn-cs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438583" y="6947748"/>
            <a:ext cx="4161083" cy="36576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9B9C43E8-9653-40DB-B173-9CF0E76C39BB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89778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161083" cy="3657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ea typeface="新細明體" charset="-120"/>
                <a:cs typeface="+mn-cs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438583" y="0"/>
            <a:ext cx="4161083" cy="36576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42FE6540-0BFD-4D61-BD8B-D3B2834B4F7B}" type="datetimeFigureOut">
              <a:rPr lang="zh-TW" altLang="en-US"/>
              <a:pPr>
                <a:defRPr/>
              </a:pPr>
              <a:t>2021/6/10</a:t>
            </a:fld>
            <a:endParaRPr lang="zh-TW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973388" y="550863"/>
            <a:ext cx="3654425" cy="2741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TW" alt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58124" y="3476414"/>
            <a:ext cx="7684952" cy="3290146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noProof="0"/>
              <a:t>Click to edit Master text styles</a:t>
            </a:r>
          </a:p>
          <a:p>
            <a:pPr lvl="1"/>
            <a:r>
              <a:rPr lang="en-US" altLang="zh-TW" noProof="0"/>
              <a:t>Second level</a:t>
            </a:r>
          </a:p>
          <a:p>
            <a:pPr lvl="2"/>
            <a:r>
              <a:rPr lang="en-US" altLang="zh-TW" noProof="0"/>
              <a:t>Third level</a:t>
            </a:r>
          </a:p>
          <a:p>
            <a:pPr lvl="3"/>
            <a:r>
              <a:rPr lang="en-US" altLang="zh-TW" noProof="0"/>
              <a:t>Fourth level</a:t>
            </a:r>
          </a:p>
          <a:p>
            <a:pPr lvl="4"/>
            <a:r>
              <a:rPr lang="en-US" altLang="zh-TW" noProof="0"/>
              <a:t>Fifth level</a:t>
            </a:r>
            <a:endParaRPr lang="zh-TW" alt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6947748"/>
            <a:ext cx="4161083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ea typeface="新細明體" charset="-120"/>
                <a:cs typeface="+mn-cs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438583" y="6947748"/>
            <a:ext cx="4161083" cy="36576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29D3F48F-6B15-4445-AF70-BDD7FC84F197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3146428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新細明體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kumimoji="0" lang="zh-TW" altLang="en-US"/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fld id="{A2D83A52-F38B-4E28-B658-98596621A34C}" type="slidenum">
              <a:rPr lang="zh-TW" altLang="en-US" smtClean="0"/>
              <a:pPr/>
              <a:t>1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Keep 10 </a:t>
            </a:r>
            <a:r>
              <a:rPr lang="en-US" dirty="0" err="1"/>
              <a:t>yrs</a:t>
            </a:r>
            <a:r>
              <a:rPr lang="en-US" dirty="0"/>
              <a:t> fig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err="1"/>
              <a:t>Fr</a:t>
            </a:r>
            <a:r>
              <a:rPr lang="en-US" baseline="0" dirty="0"/>
              <a:t> Key Appendix:</a:t>
            </a:r>
            <a:endParaRPr lang="en-US" dirty="0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ea typeface="新細明體" panose="02020500000000000000" pitchFamily="18" charset="-120"/>
              </a:rPr>
              <a:t>Mean Monthly Salary (PGDE)</a:t>
            </a:r>
            <a:endParaRPr kumimoji="0" lang="zh-TW" altLang="en-US" sz="12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+mn-lt"/>
              <a:ea typeface="新細明體" panose="02020500000000000000" pitchFamily="18" charset="-120"/>
            </a:endParaRPr>
          </a:p>
          <a:p>
            <a:r>
              <a:rPr lang="en-US" dirty="0"/>
              <a:t>Employed/further study </a:t>
            </a:r>
            <a:r>
              <a:rPr kumimoji="0" lang="en-US" altLang="zh-TW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ea typeface="新細明體" panose="02020500000000000000" pitchFamily="18" charset="-120"/>
              </a:rPr>
              <a:t>(PGDE)</a:t>
            </a:r>
            <a:endParaRPr lang="en-US" dirty="0"/>
          </a:p>
          <a:p>
            <a:endParaRPr 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9D3F48F-6B15-4445-AF70-BDD7FC84F197}" type="slidenum">
              <a:rPr lang="zh-TW" altLang="en-US" smtClean="0"/>
              <a:pPr>
                <a:defRPr/>
              </a:pPr>
              <a:t>11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5690382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Keep 3yrs fig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新細明體" panose="02020500000000000000" pitchFamily="18" charset="-120"/>
              </a:rPr>
              <a:t>UG Complementary to Education = non-</a:t>
            </a:r>
            <a:r>
              <a:rPr kumimoji="0" lang="en-US" altLang="en-US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新細明體" panose="02020500000000000000" pitchFamily="18" charset="-120"/>
              </a:rPr>
              <a:t>edu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新細明體" panose="02020500000000000000" pitchFamily="18" charset="-120"/>
              </a:rPr>
              <a:t> UGC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新細明體" panose="02020500000000000000" pitchFamily="18" charset="-120"/>
              </a:rPr>
              <a:t>Fr</a:t>
            </a: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新細明體" panose="02020500000000000000" pitchFamily="18" charset="-120"/>
              </a:rPr>
              <a:t> Key Appendix - Employment status, salary</a:t>
            </a:r>
            <a:endParaRPr lang="en-US" dirty="0"/>
          </a:p>
          <a:p>
            <a:pPr marL="285750" indent="-285750">
              <a:buFontTx/>
              <a:buChar char="•"/>
            </a:pPr>
            <a:r>
              <a:rPr kumimoji="0" lang="en-US" altLang="zh-TW" dirty="0" err="1"/>
              <a:t>Kk</a:t>
            </a:r>
            <a:endParaRPr kumimoji="0" lang="en-US" altLang="zh-TW" dirty="0"/>
          </a:p>
          <a:p>
            <a:pPr marL="285750" indent="-285750">
              <a:buFontTx/>
              <a:buChar char="•"/>
            </a:pPr>
            <a:r>
              <a:rPr kumimoji="0" lang="en-US" altLang="zh-TW" dirty="0" err="1"/>
              <a:t>Ugc</a:t>
            </a:r>
            <a:r>
              <a:rPr kumimoji="0" lang="en-US" altLang="zh-TW" dirty="0"/>
              <a:t> only</a:t>
            </a:r>
            <a:endParaRPr kumimoji="0" lang="zh-TW" altLang="en-US" dirty="0"/>
          </a:p>
        </p:txBody>
      </p:sp>
      <p:sp>
        <p:nvSpPr>
          <p:cNvPr id="2355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fld id="{2CAEBC9A-8544-42F1-BAC9-CAC3C05FEF6D}" type="slidenum">
              <a:rPr lang="zh-TW" altLang="en-US" smtClean="0"/>
              <a:pPr/>
              <a:t>12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kumimoji="0" lang="zh-TW" altLang="en-US"/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fld id="{A2D83A52-F38B-4E28-B658-98596621A34C}" type="slidenum">
              <a:rPr lang="zh-TW" altLang="en-US" smtClean="0"/>
              <a:pPr/>
              <a:t>13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381033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Fr</a:t>
            </a:r>
            <a:r>
              <a:rPr lang="en-US" dirty="0"/>
              <a:t> Key Appendix – employment</a:t>
            </a:r>
            <a:r>
              <a:rPr lang="en-US" baseline="0" dirty="0"/>
              <a:t> status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新細明體" panose="02020500000000000000" pitchFamily="18" charset="-120"/>
              </a:rPr>
              <a:t>UG Complementary to Education = non-</a:t>
            </a:r>
            <a:r>
              <a:rPr kumimoji="0" lang="en-US" altLang="en-US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新細明體" panose="02020500000000000000" pitchFamily="18" charset="-120"/>
              </a:rPr>
              <a:t>edu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新細明體" panose="02020500000000000000" pitchFamily="18" charset="-120"/>
              </a:rPr>
              <a:t> UGC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9D3F48F-6B15-4445-AF70-BDD7FC84F197}" type="slidenum">
              <a:rPr lang="zh-TW" altLang="en-US" smtClean="0"/>
              <a:pPr>
                <a:defRPr/>
              </a:pPr>
              <a:t>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761717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1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kumimoji="0" lang="en-US" altLang="zh-TW" dirty="0"/>
              <a:t>Keep 5 </a:t>
            </a:r>
            <a:r>
              <a:rPr kumimoji="0" lang="en-US" altLang="zh-TW" dirty="0" err="1"/>
              <a:t>yrs</a:t>
            </a:r>
            <a:r>
              <a:rPr kumimoji="0" lang="en-US" altLang="zh-TW" dirty="0"/>
              <a:t> fig</a:t>
            </a:r>
          </a:p>
          <a:p>
            <a:r>
              <a:rPr kumimoji="0" lang="en-US" altLang="zh-TW" dirty="0" err="1"/>
              <a:t>Fr</a:t>
            </a:r>
            <a:r>
              <a:rPr kumimoji="0" lang="en-US" altLang="zh-TW" dirty="0"/>
              <a:t> Key</a:t>
            </a:r>
            <a:r>
              <a:rPr kumimoji="0" lang="en-US" altLang="zh-TW" baseline="0" dirty="0"/>
              <a:t> Appendix – employment status (</a:t>
            </a:r>
            <a:r>
              <a:rPr kumimoji="0" lang="en-US" altLang="zh-TW" baseline="0" dirty="0" err="1"/>
              <a:t>BEd</a:t>
            </a:r>
            <a:r>
              <a:rPr kumimoji="0" lang="en-US" altLang="zh-TW" baseline="0" dirty="0"/>
              <a:t> &amp; PGDE)</a:t>
            </a:r>
            <a:endParaRPr kumimoji="0" lang="en-US" altLang="zh-TW" dirty="0"/>
          </a:p>
          <a:p>
            <a:r>
              <a:rPr kumimoji="0" lang="en-US" altLang="zh-TW" dirty="0" err="1"/>
              <a:t>Kk</a:t>
            </a:r>
            <a:endParaRPr kumimoji="0" lang="en-US" altLang="zh-TW" dirty="0"/>
          </a:p>
          <a:p>
            <a:r>
              <a:rPr kumimoji="0" lang="en-US" altLang="zh-TW" dirty="0" err="1"/>
              <a:t>Incl</a:t>
            </a:r>
            <a:r>
              <a:rPr kumimoji="0" lang="en-US" altLang="zh-TW" dirty="0"/>
              <a:t> main</a:t>
            </a:r>
            <a:endParaRPr kumimoji="0" lang="zh-TW" altLang="en-US" dirty="0"/>
          </a:p>
        </p:txBody>
      </p:sp>
      <p:sp>
        <p:nvSpPr>
          <p:cNvPr id="922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fld id="{C7487C48-2AD3-4F92-BDB4-6920DDF0DBBF}" type="slidenum">
              <a:rPr lang="zh-TW" altLang="en-US" smtClean="0"/>
              <a:pPr/>
              <a:t>4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dirty="0"/>
              <a:t>Keep 5 </a:t>
            </a:r>
            <a:r>
              <a:rPr kumimoji="0" lang="en-US" altLang="zh-TW" dirty="0" err="1"/>
              <a:t>yrs</a:t>
            </a:r>
            <a:r>
              <a:rPr kumimoji="0" lang="en-US" altLang="zh-TW" dirty="0"/>
              <a:t> fig</a:t>
            </a:r>
          </a:p>
          <a:p>
            <a:pPr eaLnBrk="1" hangingPunct="1">
              <a:spcBef>
                <a:spcPct val="0"/>
              </a:spcBef>
            </a:pPr>
            <a:r>
              <a:rPr kumimoji="0" lang="en-US" altLang="zh-TW" dirty="0" err="1"/>
              <a:t>Fr</a:t>
            </a:r>
            <a:r>
              <a:rPr kumimoji="0" lang="en-US" altLang="zh-TW" dirty="0"/>
              <a:t> Key Appendix – employment</a:t>
            </a:r>
            <a:r>
              <a:rPr kumimoji="0" lang="en-US" altLang="zh-TW" baseline="0" dirty="0"/>
              <a:t> field (</a:t>
            </a:r>
            <a:r>
              <a:rPr kumimoji="0" lang="en-US" altLang="zh-TW" baseline="0" dirty="0" err="1"/>
              <a:t>BEd</a:t>
            </a:r>
            <a:r>
              <a:rPr kumimoji="0" lang="en-US" altLang="zh-TW" baseline="0" dirty="0"/>
              <a:t> &amp; PGDE)</a:t>
            </a:r>
          </a:p>
          <a:p>
            <a:pPr eaLnBrk="1" hangingPunct="1">
              <a:spcBef>
                <a:spcPct val="0"/>
              </a:spcBef>
            </a:pPr>
            <a:r>
              <a:rPr kumimoji="0" lang="en-US" altLang="zh-TW" dirty="0" err="1"/>
              <a:t>Kk</a:t>
            </a:r>
            <a:endParaRPr kumimoji="0" lang="en-US" altLang="zh-TW" dirty="0"/>
          </a:p>
          <a:p>
            <a:pPr eaLnBrk="1" hangingPunct="1">
              <a:spcBef>
                <a:spcPct val="0"/>
              </a:spcBef>
            </a:pPr>
            <a:endParaRPr kumimoji="0" lang="zh-TW" altLang="en-US" dirty="0"/>
          </a:p>
        </p:txBody>
      </p:sp>
      <p:sp>
        <p:nvSpPr>
          <p:cNvPr id="1126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fld id="{C19A7CD2-BDAD-4223-92D3-DCA350124E09}" type="slidenum">
              <a:rPr lang="zh-TW" altLang="en-US" smtClean="0"/>
              <a:pPr/>
              <a:t>5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dirty="0"/>
              <a:t>Keep 5 </a:t>
            </a:r>
            <a:r>
              <a:rPr kumimoji="0" lang="en-US" altLang="zh-TW" dirty="0" err="1"/>
              <a:t>yrs</a:t>
            </a:r>
            <a:r>
              <a:rPr kumimoji="0" lang="en-US" altLang="zh-TW" dirty="0"/>
              <a:t> fig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err="1"/>
              <a:t>Fr</a:t>
            </a:r>
            <a:r>
              <a:rPr lang="en-US" dirty="0"/>
              <a:t> Key Appendix – employment</a:t>
            </a:r>
            <a:r>
              <a:rPr lang="en-US" baseline="0" dirty="0"/>
              <a:t> status (</a:t>
            </a:r>
            <a:r>
              <a:rPr lang="en-US" baseline="0" dirty="0" err="1"/>
              <a:t>BEd</a:t>
            </a:r>
            <a:r>
              <a:rPr lang="en-US" baseline="0" dirty="0"/>
              <a:t>)</a:t>
            </a:r>
            <a:endParaRPr lang="en-US" dirty="0"/>
          </a:p>
          <a:p>
            <a:r>
              <a:rPr kumimoji="0" lang="en-US" altLang="zh-TW" dirty="0"/>
              <a:t>K – round up not equal 100</a:t>
            </a:r>
          </a:p>
          <a:p>
            <a:endParaRPr kumimoji="0" lang="en-US" altLang="zh-TW" dirty="0"/>
          </a:p>
        </p:txBody>
      </p:sp>
      <p:sp>
        <p:nvSpPr>
          <p:cNvPr id="1331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fld id="{E878831D-E397-43A2-88A5-AC2A25095BEE}" type="slidenum">
              <a:rPr lang="zh-TW" altLang="en-US" smtClean="0"/>
              <a:pPr/>
              <a:t>6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dirty="0"/>
              <a:t>Keep 5 </a:t>
            </a:r>
            <a:r>
              <a:rPr kumimoji="0" lang="en-US" altLang="zh-TW" dirty="0" err="1"/>
              <a:t>yrs</a:t>
            </a:r>
            <a:r>
              <a:rPr kumimoji="0" lang="en-US" altLang="zh-TW" dirty="0"/>
              <a:t> fig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err="1"/>
              <a:t>Fr</a:t>
            </a:r>
            <a:r>
              <a:rPr lang="en-US" dirty="0"/>
              <a:t> Key Appendix – employment</a:t>
            </a:r>
            <a:r>
              <a:rPr lang="en-US" baseline="0" dirty="0"/>
              <a:t> field, salary - </a:t>
            </a:r>
            <a:r>
              <a:rPr lang="en-US" baseline="0" dirty="0" err="1"/>
              <a:t>BEd</a:t>
            </a:r>
            <a:r>
              <a:rPr lang="en-US" baseline="0" dirty="0"/>
              <a:t>, </a:t>
            </a:r>
            <a:r>
              <a:rPr lang="en-US" baseline="0" dirty="0" err="1"/>
              <a:t>BEd</a:t>
            </a:r>
            <a:r>
              <a:rPr lang="en-US" baseline="0" dirty="0"/>
              <a:t>(P&amp;S), </a:t>
            </a:r>
            <a:r>
              <a:rPr lang="en-US" baseline="0" dirty="0" err="1"/>
              <a:t>BEd</a:t>
            </a:r>
            <a:r>
              <a:rPr lang="en-US" baseline="0" dirty="0"/>
              <a:t>(ECE)</a:t>
            </a:r>
            <a:endParaRPr lang="en-US" dirty="0"/>
          </a:p>
          <a:p>
            <a:pPr eaLnBrk="1" hangingPunct="1">
              <a:spcBef>
                <a:spcPct val="0"/>
              </a:spcBef>
            </a:pPr>
            <a:r>
              <a:rPr kumimoji="0" lang="en-US" altLang="zh-TW" dirty="0"/>
              <a:t>k</a:t>
            </a:r>
            <a:endParaRPr kumimoji="0" lang="zh-TW" altLang="en-US" dirty="0"/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fld id="{0AE46AFE-BD32-4BA2-98D8-06B87431B1AF}" type="slidenum">
              <a:rPr lang="zh-TW" altLang="en-US" smtClean="0"/>
              <a:pPr/>
              <a:t>7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dirty="0"/>
              <a:t>Keep 5 </a:t>
            </a:r>
            <a:r>
              <a:rPr kumimoji="0" lang="en-US" altLang="zh-TW" dirty="0" err="1"/>
              <a:t>yrs</a:t>
            </a:r>
            <a:r>
              <a:rPr kumimoji="0" lang="en-US" altLang="zh-TW" dirty="0"/>
              <a:t> fig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err="1"/>
              <a:t>Fr</a:t>
            </a:r>
            <a:r>
              <a:rPr lang="en-US" dirty="0"/>
              <a:t> Key Appendix – employment</a:t>
            </a:r>
            <a:r>
              <a:rPr lang="en-US" baseline="0" dirty="0"/>
              <a:t> status (PGDE)</a:t>
            </a:r>
            <a:endParaRPr kumimoji="0" lang="en-US" altLang="zh-TW" dirty="0"/>
          </a:p>
          <a:p>
            <a:r>
              <a:rPr kumimoji="0" lang="en-US" altLang="zh-TW" dirty="0"/>
              <a:t>k</a:t>
            </a:r>
            <a:endParaRPr kumimoji="0" lang="zh-TW" altLang="en-US" dirty="0"/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fld id="{83C9A321-30CE-4855-AD68-6471797AE508}" type="slidenum">
              <a:rPr lang="zh-TW" altLang="en-US" smtClean="0"/>
              <a:pPr/>
              <a:t>8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dirty="0"/>
              <a:t>Keep 5 </a:t>
            </a:r>
            <a:r>
              <a:rPr kumimoji="0" lang="en-US" altLang="zh-TW" dirty="0" err="1"/>
              <a:t>yrs</a:t>
            </a:r>
            <a:r>
              <a:rPr kumimoji="0" lang="en-US" altLang="zh-TW" dirty="0"/>
              <a:t> fig</a:t>
            </a:r>
            <a:endParaRPr lang="en-US" dirty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err="1"/>
              <a:t>Fr</a:t>
            </a:r>
            <a:r>
              <a:rPr lang="en-US" dirty="0"/>
              <a:t> Key Appendix – employment</a:t>
            </a:r>
            <a:r>
              <a:rPr lang="en-US" baseline="0" dirty="0"/>
              <a:t> status, salary – PGDE, PGDE (P&amp;S), PGDE (ECE)</a:t>
            </a:r>
            <a:endParaRPr kumimoji="0" lang="en-US" altLang="zh-TW" dirty="0"/>
          </a:p>
          <a:p>
            <a:r>
              <a:rPr kumimoji="0" lang="en-US" altLang="zh-TW" dirty="0"/>
              <a:t>k</a:t>
            </a:r>
            <a:endParaRPr kumimoji="0" lang="zh-TW" altLang="en-US" dirty="0"/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fld id="{09895D8A-7618-4243-ADD8-10ADBAEFA2DB}" type="slidenum">
              <a:rPr lang="zh-TW" altLang="en-US" smtClean="0"/>
              <a:pPr/>
              <a:t>9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Keep 10 </a:t>
            </a:r>
            <a:r>
              <a:rPr lang="en-US" dirty="0" err="1"/>
              <a:t>yrs</a:t>
            </a:r>
            <a:r>
              <a:rPr lang="en-US" dirty="0"/>
              <a:t> fig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err="1"/>
              <a:t>Fr</a:t>
            </a:r>
            <a:r>
              <a:rPr lang="en-US" baseline="0" dirty="0"/>
              <a:t> Key Appendix:</a:t>
            </a:r>
            <a:endParaRPr lang="en-US" dirty="0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ea typeface="新細明體" panose="02020500000000000000" pitchFamily="18" charset="-120"/>
              </a:rPr>
              <a:t>Mean Monthly Salary (</a:t>
            </a:r>
            <a:r>
              <a:rPr kumimoji="0" lang="en-US" altLang="zh-TW" sz="1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ea typeface="新細明體" panose="02020500000000000000" pitchFamily="18" charset="-120"/>
              </a:rPr>
              <a:t>BEd</a:t>
            </a:r>
            <a:r>
              <a:rPr kumimoji="0" lang="en-US" altLang="zh-TW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ea typeface="新細明體" panose="02020500000000000000" pitchFamily="18" charset="-120"/>
              </a:rPr>
              <a:t>)</a:t>
            </a:r>
            <a:endParaRPr kumimoji="0" lang="zh-TW" altLang="en-US" sz="12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+mn-lt"/>
              <a:ea typeface="新細明體" panose="02020500000000000000" pitchFamily="18" charset="-120"/>
            </a:endParaRPr>
          </a:p>
          <a:p>
            <a:r>
              <a:rPr lang="en-US" dirty="0"/>
              <a:t>Employed/further study </a:t>
            </a:r>
            <a:r>
              <a:rPr kumimoji="0" lang="en-US" altLang="zh-TW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ea typeface="新細明體" panose="02020500000000000000" pitchFamily="18" charset="-120"/>
              </a:rPr>
              <a:t>(</a:t>
            </a:r>
            <a:r>
              <a:rPr kumimoji="0" lang="en-US" altLang="zh-TW" sz="1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ea typeface="新細明體" panose="02020500000000000000" pitchFamily="18" charset="-120"/>
              </a:rPr>
              <a:t>BEd</a:t>
            </a:r>
            <a:r>
              <a:rPr kumimoji="0" lang="en-US" altLang="zh-TW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ea typeface="新細明體" panose="02020500000000000000" pitchFamily="18" charset="-120"/>
              </a:rPr>
              <a:t>)</a:t>
            </a:r>
            <a:endParaRPr 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9D3F48F-6B15-4445-AF70-BDD7FC84F197}" type="slidenum">
              <a:rPr lang="zh-TW" altLang="en-US" smtClean="0"/>
              <a:pPr>
                <a:defRPr/>
              </a:pPr>
              <a:t>10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755449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D1DAB08-869C-4368-B0CE-45B77CA1948B}" type="datetimeFigureOut">
              <a:rPr lang="zh-TW" altLang="en-US" smtClean="0"/>
              <a:pPr>
                <a:defRPr/>
              </a:pPr>
              <a:t>2021/6/10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TW" altLang="en-US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pPr>
              <a:defRPr/>
            </a:pPr>
            <a:fld id="{6902C7D0-ED83-4859-A930-1029AD11704A}" type="slidenum">
              <a:rPr lang="zh-TW" altLang="en-US" smtClean="0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947547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8BEC009-52E4-4FDF-A664-2BD5DB05E40C}" type="datetimeFigureOut">
              <a:rPr lang="zh-TW" altLang="en-US" smtClean="0"/>
              <a:pPr>
                <a:defRPr/>
              </a:pPr>
              <a:t>2021/6/10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TW" alt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pPr>
              <a:defRPr/>
            </a:pPr>
            <a:fld id="{489C5FF3-E16E-445F-AD98-66FCC3931472}" type="slidenum">
              <a:rPr lang="zh-TW" altLang="en-US" smtClean="0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174617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8BEC009-52E4-4FDF-A664-2BD5DB05E40C}" type="datetimeFigureOut">
              <a:rPr lang="zh-TW" altLang="en-US" smtClean="0"/>
              <a:pPr>
                <a:defRPr/>
              </a:pPr>
              <a:t>2021/6/10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TW" altLang="en-US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pPr>
              <a:defRPr/>
            </a:pPr>
            <a:fld id="{489C5FF3-E16E-445F-AD98-66FCC3931472}" type="slidenum">
              <a:rPr lang="zh-TW" altLang="en-US" smtClean="0"/>
              <a:pPr>
                <a:defRPr/>
              </a:pPr>
              <a:t>‹#›</a:t>
            </a:fld>
            <a:endParaRPr lang="zh-TW" altLang="en-US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1363288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8BEC009-52E4-4FDF-A664-2BD5DB05E40C}" type="datetimeFigureOut">
              <a:rPr lang="zh-TW" altLang="en-US" smtClean="0"/>
              <a:pPr>
                <a:defRPr/>
              </a:pPr>
              <a:t>2021/6/10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TW" alt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pPr>
              <a:defRPr/>
            </a:pPr>
            <a:fld id="{489C5FF3-E16E-445F-AD98-66FCC3931472}" type="slidenum">
              <a:rPr lang="zh-TW" altLang="en-US" smtClean="0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6275954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8BEC009-52E4-4FDF-A664-2BD5DB05E40C}" type="datetimeFigureOut">
              <a:rPr lang="zh-TW" altLang="en-US" smtClean="0"/>
              <a:pPr>
                <a:defRPr/>
              </a:pPr>
              <a:t>2021/6/10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TW" altLang="en-US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pPr>
              <a:defRPr/>
            </a:pPr>
            <a:fld id="{489C5FF3-E16E-445F-AD98-66FCC3931472}" type="slidenum">
              <a:rPr lang="zh-TW" altLang="en-US" smtClean="0"/>
              <a:pPr>
                <a:defRPr/>
              </a:pPr>
              <a:t>‹#›</a:t>
            </a:fld>
            <a:endParaRPr lang="zh-TW" altLang="en-US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151544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8BEC009-52E4-4FDF-A664-2BD5DB05E40C}" type="datetimeFigureOut">
              <a:rPr lang="zh-TW" altLang="en-US" smtClean="0"/>
              <a:pPr>
                <a:defRPr/>
              </a:pPr>
              <a:t>2021/6/10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TW" alt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pPr>
              <a:defRPr/>
            </a:pPr>
            <a:fld id="{489C5FF3-E16E-445F-AD98-66FCC3931472}" type="slidenum">
              <a:rPr lang="zh-TW" altLang="en-US" smtClean="0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5050888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026169-C97C-44AB-BC51-502545A0FFCE}" type="datetimeFigureOut">
              <a:rPr lang="zh-TW" altLang="en-US" smtClean="0"/>
              <a:pPr>
                <a:defRPr/>
              </a:pPr>
              <a:t>2021/6/10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TW" alt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2E072BC-C8C7-404C-8EA2-4C59D2A0CC9F}" type="slidenum">
              <a:rPr lang="zh-TW" altLang="en-US" smtClean="0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5354254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72A6EB4-E5EA-4A54-8A74-84A21DD06D16}" type="datetimeFigureOut">
              <a:rPr lang="zh-TW" altLang="en-US" smtClean="0"/>
              <a:pPr>
                <a:defRPr/>
              </a:pPr>
              <a:t>2021/6/10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TW" alt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665B88B-1DC1-47FF-9BB6-6686EA3C3E33}" type="slidenum">
              <a:rPr lang="zh-TW" altLang="en-US" smtClean="0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866906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BF25EDE-FA72-4327-9E4E-E41A36ADEEA9}" type="datetimeFigureOut">
              <a:rPr lang="zh-TW" altLang="en-US" smtClean="0"/>
              <a:pPr>
                <a:defRPr/>
              </a:pPr>
              <a:t>2021/6/10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TW" alt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0AFC035-6456-45A7-A5D2-D03022545EC1}" type="slidenum">
              <a:rPr lang="zh-TW" altLang="en-US" smtClean="0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668696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427A8CE-244B-4570-A5A3-AC89D9AC0EF5}" type="datetimeFigureOut">
              <a:rPr lang="zh-TW" altLang="en-US" smtClean="0"/>
              <a:pPr>
                <a:defRPr/>
              </a:pPr>
              <a:t>2021/6/10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TW" alt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pPr>
              <a:defRPr/>
            </a:pPr>
            <a:fld id="{E012901E-A9F2-49D1-813D-C7DB9B0B9910}" type="slidenum">
              <a:rPr lang="zh-TW" altLang="en-US" smtClean="0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5445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170621B-A3B5-4EE3-A94D-8A4FD43E057C}" type="datetimeFigureOut">
              <a:rPr lang="zh-TW" altLang="en-US" smtClean="0"/>
              <a:pPr>
                <a:defRPr/>
              </a:pPr>
              <a:t>2021/6/10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TW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pPr>
              <a:defRPr/>
            </a:pPr>
            <a:fld id="{33A5B79B-3DBA-4E19-94C3-E0ABF14AB447}" type="slidenum">
              <a:rPr lang="zh-TW" altLang="en-US" smtClean="0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967888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FE2C46B-55D5-4E7A-B956-6F7889CFC1C0}" type="datetimeFigureOut">
              <a:rPr lang="zh-TW" altLang="en-US" smtClean="0"/>
              <a:pPr>
                <a:defRPr/>
              </a:pPr>
              <a:t>2021/6/10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TW" alt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pPr>
              <a:defRPr/>
            </a:pPr>
            <a:fld id="{1D5028B9-4353-48D5-84A6-177A971CF391}" type="slidenum">
              <a:rPr lang="zh-TW" altLang="en-US" smtClean="0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298386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4052D68-4A06-419C-BB96-1EABF4A0964D}" type="datetimeFigureOut">
              <a:rPr lang="zh-TW" altLang="en-US" smtClean="0"/>
              <a:pPr>
                <a:defRPr/>
              </a:pPr>
              <a:t>2021/6/10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TW" alt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5E919B6-9A81-4C84-98BC-84F2414A8718}" type="slidenum">
              <a:rPr lang="zh-TW" altLang="en-US" smtClean="0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231938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015C605-379D-4A70-87BA-178CEC070B02}" type="datetimeFigureOut">
              <a:rPr lang="zh-TW" altLang="en-US" smtClean="0"/>
              <a:pPr>
                <a:defRPr/>
              </a:pPr>
              <a:t>2021/6/10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TW" alt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6E5CF1-944E-4C9A-B898-F7A8EBD46E69}" type="slidenum">
              <a:rPr lang="zh-TW" altLang="en-US" smtClean="0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050441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94C7A45-0F8F-4230-BBA0-7492A4FBF3CD}" type="datetimeFigureOut">
              <a:rPr lang="zh-TW" altLang="en-US" smtClean="0"/>
              <a:pPr>
                <a:defRPr/>
              </a:pPr>
              <a:t>2021/6/10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TW" alt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78B71F-32B2-4DB6-B767-13759E5EE41D}" type="slidenum">
              <a:rPr lang="zh-TW" altLang="en-US" smtClean="0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035700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CE30272-FC60-4099-9605-813C9B7B4068}" type="datetimeFigureOut">
              <a:rPr lang="zh-TW" altLang="en-US" smtClean="0"/>
              <a:pPr>
                <a:defRPr/>
              </a:pPr>
              <a:t>2021/6/10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TW" alt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pPr>
              <a:defRPr/>
            </a:pPr>
            <a:fld id="{42F18681-AECC-4A79-AF2F-DFD59A60B6A2}" type="slidenum">
              <a:rPr lang="zh-TW" altLang="en-US" smtClean="0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337319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90000"/>
                <a:lumMod val="120000"/>
              </a:schemeClr>
            </a:gs>
            <a:gs pos="100000">
              <a:srgbClr val="E7F5E8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749"/>
            <a:ext cx="1952272" cy="6852504"/>
            <a:chOff x="6627813" y="196102"/>
            <a:chExt cx="1952625" cy="5677649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6102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38BEC009-52E4-4FDF-A664-2BD5DB05E40C}" type="datetimeFigureOut">
              <a:rPr lang="zh-TW" altLang="en-US" smtClean="0"/>
              <a:pPr>
                <a:defRPr/>
              </a:pPr>
              <a:t>2021/6/10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pPr>
              <a:defRPr/>
            </a:pPr>
            <a:fld id="{489C5FF3-E16E-445F-AD98-66FCC3931472}" type="slidenum">
              <a:rPr lang="zh-TW" altLang="en-US" smtClean="0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793560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77" r:id="rId1"/>
    <p:sldLayoutId id="2147483978" r:id="rId2"/>
    <p:sldLayoutId id="2147483979" r:id="rId3"/>
    <p:sldLayoutId id="2147483980" r:id="rId4"/>
    <p:sldLayoutId id="2147483981" r:id="rId5"/>
    <p:sldLayoutId id="2147483982" r:id="rId6"/>
    <p:sldLayoutId id="2147483983" r:id="rId7"/>
    <p:sldLayoutId id="2147483984" r:id="rId8"/>
    <p:sldLayoutId id="2147483985" r:id="rId9"/>
    <p:sldLayoutId id="2147483986" r:id="rId10"/>
    <p:sldLayoutId id="2147483987" r:id="rId11"/>
    <p:sldLayoutId id="2147483988" r:id="rId12"/>
    <p:sldLayoutId id="2147483989" r:id="rId13"/>
    <p:sldLayoutId id="2147483990" r:id="rId14"/>
    <p:sldLayoutId id="2147483991" r:id="rId15"/>
    <p:sldLayoutId id="2147483992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chart" Target="../charts/chart1.xml"/><Relationship Id="rId5" Type="http://schemas.openxmlformats.org/officeDocument/2006/relationships/image" Target="../media/image6.png"/><Relationship Id="rId4" Type="http://schemas.openxmlformats.org/officeDocument/2006/relationships/oleObject" Target="../embeddings/oleObject1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ctrTitle"/>
          </p:nvPr>
        </p:nvSpPr>
        <p:spPr>
          <a:xfrm>
            <a:off x="490376" y="2852936"/>
            <a:ext cx="8163247" cy="2501900"/>
          </a:xfrm>
        </p:spPr>
        <p:txBody>
          <a:bodyPr/>
          <a:lstStyle/>
          <a:p>
            <a:pPr algn="ctr" eaLnBrk="1" hangingPunct="1"/>
            <a:r>
              <a:rPr kumimoji="0" lang="zh-TW" altLang="en-US" sz="4800" b="1" dirty="0">
                <a:solidFill>
                  <a:schemeClr val="accent6">
                    <a:lumMod val="50000"/>
                  </a:schemeClr>
                </a:solidFill>
                <a:latin typeface="+mn-lt"/>
                <a:cs typeface="Arial" panose="020B0604020202020204" pitchFamily="34" charset="0"/>
              </a:rPr>
              <a:t>畢業生就業調查報告</a:t>
            </a:r>
            <a:br>
              <a:rPr kumimoji="0" lang="en-US" altLang="zh-TW" sz="4800" b="1" dirty="0">
                <a:solidFill>
                  <a:schemeClr val="accent6">
                    <a:lumMod val="50000"/>
                  </a:schemeClr>
                </a:solidFill>
                <a:latin typeface="+mn-lt"/>
                <a:cs typeface="Arial" panose="020B0604020202020204" pitchFamily="34" charset="0"/>
              </a:rPr>
            </a:br>
            <a:r>
              <a:rPr kumimoji="0" lang="en-US" altLang="zh-TW" sz="4000" b="1" dirty="0">
                <a:solidFill>
                  <a:schemeClr val="accent6">
                    <a:lumMod val="50000"/>
                  </a:schemeClr>
                </a:solidFill>
                <a:latin typeface="+mn-lt"/>
                <a:cs typeface="Arial" panose="020B0604020202020204" pitchFamily="34" charset="0"/>
              </a:rPr>
              <a:t>Graduate Employment Survey 2020</a:t>
            </a:r>
            <a:endParaRPr kumimoji="0" lang="zh-TW" altLang="en-US" sz="4800" b="1" dirty="0">
              <a:solidFill>
                <a:schemeClr val="accent6">
                  <a:lumMod val="50000"/>
                </a:schemeClr>
              </a:solidFill>
              <a:latin typeface="+mn-lt"/>
              <a:cs typeface="Arial" panose="020B0604020202020204" pitchFamily="34" charset="0"/>
            </a:endParaRPr>
          </a:p>
        </p:txBody>
      </p:sp>
      <p:pic>
        <p:nvPicPr>
          <p:cNvPr id="4099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66900" y="548680"/>
            <a:ext cx="5410200" cy="2078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Title 2"/>
          <p:cNvSpPr>
            <a:spLocks noGrp="1"/>
          </p:cNvSpPr>
          <p:nvPr>
            <p:ph type="title"/>
          </p:nvPr>
        </p:nvSpPr>
        <p:spPr>
          <a:xfrm>
            <a:off x="278931" y="116632"/>
            <a:ext cx="8643938" cy="1368425"/>
          </a:xfrm>
        </p:spPr>
        <p:txBody>
          <a:bodyPr/>
          <a:lstStyle/>
          <a:p>
            <a:pPr eaLnBrk="1" hangingPunct="1"/>
            <a:r>
              <a:rPr kumimoji="0" lang="zh-TW" altLang="en-US" sz="3600" b="1" dirty="0">
                <a:solidFill>
                  <a:schemeClr val="accent1">
                    <a:lumMod val="50000"/>
                  </a:schemeClr>
                </a:solidFill>
              </a:rPr>
              <a:t>教育榮譽學士課程</a:t>
            </a:r>
            <a:br>
              <a:rPr kumimoji="0" lang="en-US" altLang="zh-TW" sz="3600" b="1" dirty="0">
                <a:solidFill>
                  <a:schemeClr val="accent1">
                    <a:lumMod val="50000"/>
                  </a:schemeClr>
                </a:solidFill>
              </a:rPr>
            </a:br>
            <a:r>
              <a:rPr kumimoji="0" lang="en-US" altLang="zh-TW" sz="3200" b="1" dirty="0">
                <a:solidFill>
                  <a:schemeClr val="accent1">
                    <a:lumMod val="50000"/>
                  </a:schemeClr>
                </a:solidFill>
              </a:rPr>
              <a:t>Bachelor of Education Programmes</a:t>
            </a:r>
            <a:endParaRPr kumimoji="0" lang="zh-TW" altLang="en-US" sz="32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graphicFrame>
        <p:nvGraphicFramePr>
          <p:cNvPr id="20482" name="Content Placeholder 10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05196510"/>
              </p:ext>
            </p:extLst>
          </p:nvPr>
        </p:nvGraphicFramePr>
        <p:xfrm>
          <a:off x="1943100" y="2192338"/>
          <a:ext cx="6589713" cy="3660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39" name="Chart" r:id="rId4" imgW="8340051" imgH="4633362" progId="Excel.Chart.8">
                  <p:embed/>
                </p:oleObj>
              </mc:Choice>
              <mc:Fallback>
                <p:oleObj name="Chart" r:id="rId4" imgW="8340051" imgH="4633362" progId="Excel.Chart.8">
                  <p:embed/>
                  <p:pic>
                    <p:nvPicPr>
                      <p:cNvPr id="0" name="Content Placeholder 10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43100" y="2192338"/>
                        <a:ext cx="6589713" cy="3660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2D091DB1-4F1E-463C-B69E-3B8EC6DA6E2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84887053"/>
              </p:ext>
            </p:extLst>
          </p:nvPr>
        </p:nvGraphicFramePr>
        <p:xfrm>
          <a:off x="180233" y="1628800"/>
          <a:ext cx="8783533" cy="50405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Title 2"/>
          <p:cNvSpPr>
            <a:spLocks noGrp="1"/>
          </p:cNvSpPr>
          <p:nvPr>
            <p:ph type="title"/>
          </p:nvPr>
        </p:nvSpPr>
        <p:spPr>
          <a:xfrm>
            <a:off x="209874" y="263351"/>
            <a:ext cx="8643937" cy="1368425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kumimoji="0" lang="zh-TW" altLang="en-US" sz="4000" b="1" dirty="0">
                <a:solidFill>
                  <a:schemeClr val="accent1">
                    <a:lumMod val="50000"/>
                  </a:schemeClr>
                </a:solidFill>
              </a:rPr>
              <a:t>學位教師文憑課程</a:t>
            </a:r>
            <a:br>
              <a:rPr kumimoji="0" lang="en-US" altLang="zh-TW" b="1" dirty="0">
                <a:solidFill>
                  <a:schemeClr val="accent1">
                    <a:lumMod val="50000"/>
                  </a:schemeClr>
                </a:solidFill>
              </a:rPr>
            </a:br>
            <a:r>
              <a:rPr kumimoji="0" lang="en-US" altLang="zh-TW" sz="3100" b="1" dirty="0">
                <a:solidFill>
                  <a:schemeClr val="accent1">
                    <a:lumMod val="50000"/>
                  </a:schemeClr>
                </a:solidFill>
              </a:rPr>
              <a:t>Postgraduate Diploma in Education </a:t>
            </a:r>
            <a:r>
              <a:rPr kumimoji="0" lang="en-US" altLang="zh-TW" sz="3100" b="1" dirty="0" err="1">
                <a:solidFill>
                  <a:schemeClr val="accent1">
                    <a:lumMod val="50000"/>
                  </a:schemeClr>
                </a:solidFill>
              </a:rPr>
              <a:t>Programmes</a:t>
            </a:r>
            <a:endParaRPr kumimoji="0" lang="zh-TW" altLang="en-US" sz="32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B9897C4C-78FE-4F7E-B2EB-54321A4BF68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54695839"/>
              </p:ext>
            </p:extLst>
          </p:nvPr>
        </p:nvGraphicFramePr>
        <p:xfrm>
          <a:off x="233362" y="1631776"/>
          <a:ext cx="8677276" cy="5181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63" name="Title 1"/>
          <p:cNvSpPr>
            <a:spLocks noGrp="1"/>
          </p:cNvSpPr>
          <p:nvPr>
            <p:ph type="title"/>
          </p:nvPr>
        </p:nvSpPr>
        <p:spPr>
          <a:xfrm>
            <a:off x="179512" y="404664"/>
            <a:ext cx="9194205" cy="1138238"/>
          </a:xfrm>
        </p:spPr>
        <p:txBody>
          <a:bodyPr>
            <a:normAutofit/>
          </a:bodyPr>
          <a:lstStyle/>
          <a:p>
            <a:pPr>
              <a:lnSpc>
                <a:spcPts val="2800"/>
              </a:lnSpc>
              <a:spcBef>
                <a:spcPts val="0"/>
              </a:spcBef>
            </a:pPr>
            <a:r>
              <a:rPr kumimoji="0" lang="en-US" altLang="zh-TW" sz="3600" b="1" dirty="0">
                <a:solidFill>
                  <a:schemeClr val="accent1">
                    <a:lumMod val="50000"/>
                  </a:schemeClr>
                </a:solidFill>
              </a:rPr>
              <a:t>3. </a:t>
            </a:r>
            <a:r>
              <a:rPr kumimoji="0" lang="zh-TW" altLang="en-US" sz="3600" b="1" dirty="0">
                <a:solidFill>
                  <a:schemeClr val="accent1">
                    <a:lumMod val="50000"/>
                  </a:schemeClr>
                </a:solidFill>
              </a:rPr>
              <a:t>教育相關學科課程</a:t>
            </a:r>
            <a:br>
              <a:rPr kumimoji="0" lang="en-US" altLang="zh-TW" sz="3600" b="1" dirty="0">
                <a:solidFill>
                  <a:schemeClr val="accent1">
                    <a:lumMod val="50000"/>
                  </a:schemeClr>
                </a:solidFill>
              </a:rPr>
            </a:br>
            <a:r>
              <a:rPr kumimoji="0" lang="en-US" altLang="zh-TW" sz="3600" b="1" dirty="0">
                <a:solidFill>
                  <a:schemeClr val="accent1">
                    <a:lumMod val="50000"/>
                  </a:schemeClr>
                </a:solidFill>
              </a:rPr>
              <a:t>	</a:t>
            </a:r>
            <a:r>
              <a:rPr kumimoji="0" lang="en-US" altLang="zh-TW" sz="2200" b="1" dirty="0">
                <a:solidFill>
                  <a:schemeClr val="accent1">
                    <a:lumMod val="50000"/>
                  </a:schemeClr>
                </a:solidFill>
              </a:rPr>
              <a:t>Undergraduate </a:t>
            </a:r>
            <a:r>
              <a:rPr kumimoji="0" lang="en-US" altLang="zh-TW" sz="2200" b="1" dirty="0" err="1">
                <a:solidFill>
                  <a:schemeClr val="accent1">
                    <a:lumMod val="50000"/>
                  </a:schemeClr>
                </a:solidFill>
              </a:rPr>
              <a:t>Programmes</a:t>
            </a:r>
            <a:r>
              <a:rPr kumimoji="0" lang="en-US" altLang="zh-TW" sz="2200" b="1" dirty="0">
                <a:solidFill>
                  <a:schemeClr val="accent1">
                    <a:lumMod val="50000"/>
                  </a:schemeClr>
                </a:solidFill>
              </a:rPr>
              <a:t> Complementary to Education</a:t>
            </a:r>
            <a:endParaRPr kumimoji="0" lang="zh-TW" altLang="en-US" sz="22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graphicFrame>
        <p:nvGraphicFramePr>
          <p:cNvPr id="5" name="Content Placeholder 3">
            <a:extLst>
              <a:ext uri="{FF2B5EF4-FFF2-40B4-BE49-F238E27FC236}">
                <a16:creationId xmlns:a16="http://schemas.microsoft.com/office/drawing/2014/main" id="{A22D7ABA-9387-413B-AAE0-0CD5484778B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95069900"/>
              </p:ext>
            </p:extLst>
          </p:nvPr>
        </p:nvGraphicFramePr>
        <p:xfrm>
          <a:off x="611560" y="1340768"/>
          <a:ext cx="7704855" cy="4717881"/>
        </p:xfrm>
        <a:graphic>
          <a:graphicData uri="http://schemas.openxmlformats.org/drawingml/2006/table">
            <a:tbl>
              <a:tblPr/>
              <a:tblGrid>
                <a:gridCol w="404325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4951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495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6256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05076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No. of Graduates</a:t>
                      </a:r>
                      <a:endParaRPr kumimoji="0" lang="zh-TW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91463" marR="91463"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ea typeface="SimSun" pitchFamily="2" charset="-122"/>
                        </a:rPr>
                        <a:t>304</a:t>
                      </a:r>
                    </a:p>
                  </a:txBody>
                  <a:tcPr marL="91463" marR="91463" marT="45722" marB="4572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ea typeface="SimSun" pitchFamily="2" charset="-122"/>
                        </a:rPr>
                        <a:t>295</a:t>
                      </a:r>
                    </a:p>
                  </a:txBody>
                  <a:tcPr marL="91463" marR="91463" marT="45722" marB="4572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338</a:t>
                      </a:r>
                      <a:endParaRPr kumimoji="0" lang="zh-TW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91463" marR="91463"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6335462"/>
                  </a:ext>
                </a:extLst>
              </a:tr>
              <a:tr h="305076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No. of Respondents</a:t>
                      </a:r>
                      <a:endParaRPr kumimoji="0" lang="zh-TW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91463" marR="91463"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ea typeface="SimSun" pitchFamily="2" charset="-122"/>
                        </a:rPr>
                        <a:t>267</a:t>
                      </a:r>
                    </a:p>
                  </a:txBody>
                  <a:tcPr marL="91463" marR="91463" marT="45722" marB="4572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ea typeface="SimSun" pitchFamily="2" charset="-122"/>
                        </a:rPr>
                        <a:t>264</a:t>
                      </a:r>
                    </a:p>
                  </a:txBody>
                  <a:tcPr marL="91463" marR="91463" marT="45722" marB="4572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314</a:t>
                      </a:r>
                      <a:endParaRPr kumimoji="0" lang="zh-TW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91463" marR="91463"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3185560"/>
                  </a:ext>
                </a:extLst>
              </a:tr>
              <a:tr h="54197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Employment Status</a:t>
                      </a:r>
                      <a:endParaRPr kumimoji="0" lang="zh-TW" alt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91463" marR="91463"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064A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ea typeface="SimSun" pitchFamily="2" charset="-122"/>
                        </a:rPr>
                        <a:t>201</a:t>
                      </a:r>
                      <a:r>
                        <a:rPr kumimoji="0" lang="en-US" altLang="zh-TW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ea typeface="SimSun" pitchFamily="2" charset="-122"/>
                        </a:rPr>
                        <a:t>8</a:t>
                      </a:r>
                      <a:endParaRPr kumimoji="0" lang="en-US" altLang="zh-CN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+mn-lt"/>
                        <a:ea typeface="SimSun" pitchFamily="2" charset="-122"/>
                      </a:endParaRPr>
                    </a:p>
                  </a:txBody>
                  <a:tcPr marL="91463" marR="91463" marT="45722" marB="4572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064A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ea typeface="SimSun" pitchFamily="2" charset="-122"/>
                        </a:rPr>
                        <a:t>2019</a:t>
                      </a:r>
                    </a:p>
                  </a:txBody>
                  <a:tcPr marL="91463" marR="91463" marT="45722" marB="4572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064A2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2020</a:t>
                      </a:r>
                      <a:endParaRPr kumimoji="0" lang="zh-TW" alt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91463" marR="91463"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064A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9838003"/>
                  </a:ext>
                </a:extLst>
              </a:tr>
              <a:tr h="60085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Employed</a:t>
                      </a:r>
                      <a:endParaRPr kumimoji="0" lang="zh-TW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91463" marR="91463"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D3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新細明體" pitchFamily="18" charset="-120"/>
                        </a:rPr>
                        <a:t>81.3%</a:t>
                      </a:r>
                      <a:endParaRPr kumimoji="0" lang="zh-TW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新細明體" pitchFamily="18" charset="-120"/>
                      </a:endParaRPr>
                    </a:p>
                  </a:txBody>
                  <a:tcPr marL="91463" marR="91463" marT="45722" marB="4572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D3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新細明體" pitchFamily="18" charset="-120"/>
                        </a:rPr>
                        <a:t>79.9%</a:t>
                      </a:r>
                      <a:endParaRPr kumimoji="0" lang="zh-TW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新細明體" pitchFamily="18" charset="-120"/>
                      </a:endParaRPr>
                    </a:p>
                  </a:txBody>
                  <a:tcPr marL="91463" marR="91463" marT="45722" marB="4572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D3E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74.8%</a:t>
                      </a:r>
                    </a:p>
                  </a:txBody>
                  <a:tcPr marL="91463" marR="91463"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D3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7606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Further Studies</a:t>
                      </a:r>
                      <a:endParaRPr kumimoji="0" lang="zh-TW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91463" marR="91463"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EA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SimSun" pitchFamily="2" charset="-122"/>
                          <a:cs typeface="新細明體" pitchFamily="18" charset="-120"/>
                        </a:rPr>
                        <a:t>14.2%</a:t>
                      </a:r>
                      <a:endParaRPr kumimoji="0" lang="zh-TW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SimSun" pitchFamily="2" charset="-122"/>
                        <a:cs typeface="新細明體" pitchFamily="18" charset="-120"/>
                      </a:endParaRPr>
                    </a:p>
                  </a:txBody>
                  <a:tcPr marL="91463" marR="91463" marT="45722" marB="4572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EA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SimSun" pitchFamily="2" charset="-122"/>
                          <a:cs typeface="新細明體" pitchFamily="18" charset="-120"/>
                        </a:rPr>
                        <a:t>12.9%</a:t>
                      </a:r>
                      <a:endParaRPr kumimoji="0" lang="zh-TW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SimSun" pitchFamily="2" charset="-122"/>
                        <a:cs typeface="新細明體" pitchFamily="18" charset="-120"/>
                      </a:endParaRPr>
                    </a:p>
                  </a:txBody>
                  <a:tcPr marL="91463" marR="91463" marT="45722" marB="4572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EAF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18.2%</a:t>
                      </a:r>
                    </a:p>
                  </a:txBody>
                  <a:tcPr marL="91463" marR="91463"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EA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606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Seeking employment</a:t>
                      </a:r>
                      <a:endParaRPr kumimoji="0" lang="zh-TW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91463" marR="91463"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D3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新細明體" pitchFamily="18" charset="-120"/>
                        </a:rPr>
                        <a:t>3.7%</a:t>
                      </a:r>
                      <a:endParaRPr kumimoji="0" lang="zh-TW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新細明體" pitchFamily="18" charset="-120"/>
                      </a:endParaRPr>
                    </a:p>
                  </a:txBody>
                  <a:tcPr marL="91463" marR="91463" marT="45722" marB="4572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D3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新細明體" pitchFamily="18" charset="-120"/>
                        </a:rPr>
                        <a:t>4.9%</a:t>
                      </a:r>
                      <a:endParaRPr kumimoji="0" lang="zh-TW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新細明體" pitchFamily="18" charset="-120"/>
                      </a:endParaRPr>
                    </a:p>
                  </a:txBody>
                  <a:tcPr marL="91463" marR="91463" marT="45722" marB="4572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D3E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3.2%</a:t>
                      </a:r>
                    </a:p>
                  </a:txBody>
                  <a:tcPr marL="91463" marR="91463"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D3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7606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Others#</a:t>
                      </a:r>
                      <a:endParaRPr kumimoji="0" lang="zh-TW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91463" marR="91463"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EA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SimSun" pitchFamily="2" charset="-122"/>
                          <a:cs typeface="新細明體" pitchFamily="18" charset="-120"/>
                        </a:rPr>
                        <a:t>0.4%</a:t>
                      </a:r>
                      <a:endParaRPr kumimoji="0" lang="zh-TW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SimSun" pitchFamily="2" charset="-122"/>
                        <a:cs typeface="新細明體" pitchFamily="18" charset="-120"/>
                      </a:endParaRPr>
                    </a:p>
                  </a:txBody>
                  <a:tcPr marL="91463" marR="91463" marT="45722" marB="4572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EA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SimSun" pitchFamily="2" charset="-122"/>
                          <a:cs typeface="新細明體" pitchFamily="18" charset="-120"/>
                        </a:rPr>
                        <a:t>0.8%</a:t>
                      </a:r>
                      <a:endParaRPr kumimoji="0" lang="zh-TW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SimSun" pitchFamily="2" charset="-122"/>
                        <a:cs typeface="新細明體" pitchFamily="18" charset="-120"/>
                      </a:endParaRPr>
                    </a:p>
                  </a:txBody>
                  <a:tcPr marL="91463" marR="91463" marT="45722" marB="4572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EAF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3.2%</a:t>
                      </a:r>
                    </a:p>
                  </a:txBody>
                  <a:tcPr marL="91463" marR="91463"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EA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4807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Emigrated/Returned Home</a:t>
                      </a:r>
                    </a:p>
                  </a:txBody>
                  <a:tcPr marL="91463" marR="91463"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D3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SimSun" pitchFamily="2" charset="-122"/>
                          <a:cs typeface="新細明體" pitchFamily="18" charset="-120"/>
                        </a:rPr>
                        <a:t>0.4%</a:t>
                      </a:r>
                      <a:endParaRPr kumimoji="0" lang="zh-TW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SimSun" pitchFamily="2" charset="-122"/>
                        <a:cs typeface="新細明體" pitchFamily="18" charset="-120"/>
                      </a:endParaRPr>
                    </a:p>
                  </a:txBody>
                  <a:tcPr marL="91463" marR="91463" marT="45722" marB="4572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D3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SimSun" pitchFamily="2" charset="-122"/>
                          <a:cs typeface="新細明體" pitchFamily="18" charset="-120"/>
                        </a:rPr>
                        <a:t>1.5%</a:t>
                      </a:r>
                      <a:endParaRPr kumimoji="0" lang="zh-TW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SimSun" pitchFamily="2" charset="-122"/>
                        <a:cs typeface="新細明體" pitchFamily="18" charset="-120"/>
                      </a:endParaRPr>
                    </a:p>
                  </a:txBody>
                  <a:tcPr marL="91463" marR="91463" marT="45722" marB="4572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D3E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0.6%</a:t>
                      </a:r>
                    </a:p>
                  </a:txBody>
                  <a:tcPr marL="91463" marR="91463"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D3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8863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Mean Monthly Salary (HKD)</a:t>
                      </a:r>
                    </a:p>
                  </a:txBody>
                  <a:tcPr marL="91463" marR="91463"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ea typeface="新細明體" pitchFamily="18" charset="-120"/>
                          <a:cs typeface="+mn-cs"/>
                        </a:rPr>
                        <a:t>$14,406</a:t>
                      </a:r>
                      <a:endParaRPr kumimoji="0" lang="zh-TW" altLang="en-US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  <a:ea typeface="新細明體" pitchFamily="18" charset="-120"/>
                        <a:cs typeface="+mn-cs"/>
                      </a:endParaRPr>
                    </a:p>
                  </a:txBody>
                  <a:tcPr marL="91463" marR="91463" marT="45722" marB="4572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ea typeface="新細明體" pitchFamily="18" charset="-120"/>
                          <a:cs typeface="+mn-cs"/>
                        </a:rPr>
                        <a:t>$16,529</a:t>
                      </a:r>
                      <a:endParaRPr kumimoji="0" lang="zh-TW" altLang="en-US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  <a:ea typeface="新細明體" pitchFamily="18" charset="-120"/>
                        <a:cs typeface="+mn-cs"/>
                      </a:endParaRPr>
                    </a:p>
                  </a:txBody>
                  <a:tcPr marL="91463" marR="91463" marT="45722" marB="4572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ea typeface="新細明體" pitchFamily="18" charset="-120"/>
                        </a:rPr>
                        <a:t>$15,679</a:t>
                      </a:r>
                    </a:p>
                  </a:txBody>
                  <a:tcPr marL="91463" marR="91463"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8766052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D2D94292-7A62-4814-9FB6-3B28EC366772}"/>
              </a:ext>
            </a:extLst>
          </p:cNvPr>
          <p:cNvSpPr txBox="1"/>
          <p:nvPr/>
        </p:nvSpPr>
        <p:spPr>
          <a:xfrm>
            <a:off x="359532" y="6165304"/>
            <a:ext cx="842493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en-US" altLang="zh-TW" sz="1200" dirty="0">
                <a:latin typeface="+mn-lt"/>
                <a:ea typeface="Arial Unicode MS" panose="020B0604020202020204" pitchFamily="34" charset="-120"/>
                <a:cs typeface="Arial Unicode MS" panose="020B0604020202020204" pitchFamily="34" charset="-120"/>
              </a:rPr>
              <a:t># Not seeking employment due to personal reason</a:t>
            </a:r>
          </a:p>
          <a:p>
            <a:pPr eaLnBrk="1" hangingPunct="1">
              <a:defRPr/>
            </a:pPr>
            <a:r>
              <a:rPr lang="en-US" altLang="zh-TW" sz="1200" dirty="0">
                <a:latin typeface="+mn-lt"/>
                <a:ea typeface="Arial Unicode MS" panose="020B0604020202020204" pitchFamily="34" charset="-120"/>
                <a:cs typeface="Arial Unicode MS" panose="020B0604020202020204" pitchFamily="34" charset="-120"/>
              </a:rPr>
              <a:t>Remarks:</a:t>
            </a:r>
            <a:r>
              <a:rPr lang="en-US" altLang="zh-TW" sz="1200" dirty="0">
                <a:ea typeface="Arial Unicode MS" panose="020B0604020202020204" pitchFamily="34" charset="-120"/>
                <a:cs typeface="Arial Unicode MS" panose="020B0604020202020204" pitchFamily="34" charset="-120"/>
              </a:rPr>
              <a:t> </a:t>
            </a:r>
            <a:r>
              <a:rPr lang="en-US" altLang="zh-TW" sz="1200" dirty="0">
                <a:latin typeface="+mn-lt"/>
                <a:ea typeface="Arial Unicode MS" panose="020B0604020202020204" pitchFamily="34" charset="-120"/>
                <a:cs typeface="Arial Unicode MS" panose="020B0604020202020204" pitchFamily="34" charset="-120"/>
              </a:rPr>
              <a:t>There may be a slight discrepancy between the sum of individual items and the total due to rounding.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ctrTitle"/>
          </p:nvPr>
        </p:nvSpPr>
        <p:spPr>
          <a:xfrm>
            <a:off x="490376" y="3284984"/>
            <a:ext cx="8163247" cy="2645916"/>
          </a:xfrm>
        </p:spPr>
        <p:txBody>
          <a:bodyPr>
            <a:normAutofit fontScale="90000"/>
          </a:bodyPr>
          <a:lstStyle/>
          <a:p>
            <a:pPr algn="ctr"/>
            <a:r>
              <a:rPr kumimoji="0" lang="zh-TW" altLang="en-US" sz="4000" b="1" dirty="0">
                <a:solidFill>
                  <a:schemeClr val="accent1">
                    <a:lumMod val="50000"/>
                  </a:schemeClr>
                </a:solidFill>
                <a:latin typeface="+mn-lt"/>
                <a:cs typeface="Arial" panose="020B0604020202020204" pitchFamily="34" charset="0"/>
              </a:rPr>
              <a:t>畢業生就業調查報告</a:t>
            </a:r>
            <a:br>
              <a:rPr kumimoji="0" lang="en-US" altLang="zh-TW" sz="4000" b="1" dirty="0">
                <a:solidFill>
                  <a:schemeClr val="accent1">
                    <a:lumMod val="50000"/>
                  </a:schemeClr>
                </a:solidFill>
                <a:latin typeface="+mn-lt"/>
                <a:cs typeface="Arial" panose="020B0604020202020204" pitchFamily="34" charset="0"/>
              </a:rPr>
            </a:br>
            <a:r>
              <a:rPr kumimoji="0" lang="en-US" altLang="zh-TW" sz="3100" b="1" dirty="0">
                <a:solidFill>
                  <a:schemeClr val="accent1">
                    <a:lumMod val="50000"/>
                  </a:schemeClr>
                </a:solidFill>
                <a:latin typeface="+mn-lt"/>
                <a:cs typeface="Arial" panose="020B0604020202020204" pitchFamily="34" charset="0"/>
              </a:rPr>
              <a:t>Graduate Employment Survey 2020</a:t>
            </a:r>
            <a:br>
              <a:rPr kumimoji="0" lang="en-US" altLang="zh-TW" sz="2800" b="1" dirty="0">
                <a:solidFill>
                  <a:schemeClr val="accent1">
                    <a:lumMod val="50000"/>
                  </a:schemeClr>
                </a:solidFill>
                <a:latin typeface="+mn-lt"/>
                <a:cs typeface="Arial" panose="020B0604020202020204" pitchFamily="34" charset="0"/>
              </a:rPr>
            </a:br>
            <a:br>
              <a:rPr kumimoji="0" lang="en-US" altLang="zh-TW" sz="2800" b="1" dirty="0">
                <a:solidFill>
                  <a:schemeClr val="accent1">
                    <a:lumMod val="50000"/>
                  </a:schemeClr>
                </a:solidFill>
                <a:latin typeface="+mn-lt"/>
                <a:cs typeface="Arial" panose="020B0604020202020204" pitchFamily="34" charset="0"/>
              </a:rPr>
            </a:br>
            <a:br>
              <a:rPr kumimoji="0" lang="en-US" altLang="zh-TW" sz="2800" b="1" dirty="0">
                <a:solidFill>
                  <a:schemeClr val="accent1">
                    <a:lumMod val="50000"/>
                  </a:schemeClr>
                </a:solidFill>
                <a:latin typeface="+mn-lt"/>
                <a:cs typeface="Arial" panose="020B0604020202020204" pitchFamily="34" charset="0"/>
              </a:rPr>
            </a:br>
            <a:br>
              <a:rPr kumimoji="0" lang="en-US" altLang="zh-TW" sz="2800" b="1" dirty="0">
                <a:solidFill>
                  <a:schemeClr val="accent1">
                    <a:lumMod val="50000"/>
                  </a:schemeClr>
                </a:solidFill>
                <a:latin typeface="+mn-lt"/>
                <a:cs typeface="Arial" panose="020B0604020202020204" pitchFamily="34" charset="0"/>
              </a:rPr>
            </a:br>
            <a:r>
              <a:rPr lang="en-HK" altLang="zh-TW" sz="2400" b="1" dirty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Thank You</a:t>
            </a:r>
            <a:endParaRPr kumimoji="0" lang="zh-TW" altLang="en-US" sz="2400" b="1" dirty="0">
              <a:solidFill>
                <a:schemeClr val="accent1">
                  <a:lumMod val="50000"/>
                </a:schemeClr>
              </a:solidFill>
              <a:latin typeface="+mn-lt"/>
              <a:cs typeface="Arial" panose="020B0604020202020204" pitchFamily="34" charset="0"/>
            </a:endParaRPr>
          </a:p>
        </p:txBody>
      </p:sp>
      <p:pic>
        <p:nvPicPr>
          <p:cNvPr id="4099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66900" y="548680"/>
            <a:ext cx="5410200" cy="2078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14793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6589199" cy="1280890"/>
          </a:xfrm>
        </p:spPr>
        <p:txBody>
          <a:bodyPr>
            <a:normAutofit/>
          </a:bodyPr>
          <a:lstStyle/>
          <a:p>
            <a:r>
              <a:rPr lang="zh-TW" altLang="en-US" sz="3200" b="1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調查簡介</a:t>
            </a:r>
            <a:br>
              <a:rPr lang="en-US" altLang="zh-TW" sz="3200" b="1" dirty="0">
                <a:solidFill>
                  <a:schemeClr val="accent1">
                    <a:lumMod val="50000"/>
                  </a:schemeClr>
                </a:solidFill>
                <a:latin typeface="+mn-lt"/>
              </a:rPr>
            </a:br>
            <a:r>
              <a:rPr lang="en-US" altLang="zh-TW" sz="3200" b="1" dirty="0">
                <a:solidFill>
                  <a:schemeClr val="accent1">
                    <a:lumMod val="50000"/>
                  </a:schemeClr>
                </a:solidFill>
                <a:latin typeface="+mn-lt"/>
                <a:ea typeface="Arial Unicode MS" pitchFamily="34" charset="-120"/>
              </a:rPr>
              <a:t>Introduction</a:t>
            </a:r>
            <a:endParaRPr lang="en-US" altLang="en-US" sz="3200" b="1" dirty="0">
              <a:solidFill>
                <a:schemeClr val="accent1">
                  <a:lumMod val="50000"/>
                </a:schemeClr>
              </a:solidFill>
              <a:latin typeface="+mn-lt"/>
              <a:ea typeface="Arial Unicode MS" pitchFamily="34" charset="-12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62680566"/>
              </p:ext>
            </p:extLst>
          </p:nvPr>
        </p:nvGraphicFramePr>
        <p:xfrm>
          <a:off x="827584" y="1772816"/>
          <a:ext cx="8316416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292101" y="418182"/>
            <a:ext cx="6589199" cy="1280890"/>
          </a:xfrm>
        </p:spPr>
        <p:txBody>
          <a:bodyPr>
            <a:normAutofit/>
          </a:bodyPr>
          <a:lstStyle/>
          <a:p>
            <a:r>
              <a:rPr lang="zh-TW" altLang="en-US" sz="3200" b="1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受訪者概況</a:t>
            </a:r>
            <a:br>
              <a:rPr lang="en-US" altLang="zh-TW" sz="3200" b="1" dirty="0">
                <a:solidFill>
                  <a:schemeClr val="accent1">
                    <a:lumMod val="50000"/>
                  </a:schemeClr>
                </a:solidFill>
                <a:latin typeface="+mn-lt"/>
              </a:rPr>
            </a:br>
            <a:r>
              <a:rPr lang="en-US" altLang="zh-TW" sz="3200" b="1" dirty="0">
                <a:solidFill>
                  <a:schemeClr val="accent1">
                    <a:lumMod val="50000"/>
                  </a:schemeClr>
                </a:solidFill>
                <a:latin typeface="+mn-lt"/>
                <a:ea typeface="Arial Unicode MS" pitchFamily="34" charset="-120"/>
              </a:rPr>
              <a:t>Profile of the Respondents</a:t>
            </a:r>
            <a:endParaRPr lang="en-US" altLang="en-US" sz="3200" b="1" dirty="0">
              <a:solidFill>
                <a:schemeClr val="accent1">
                  <a:lumMod val="50000"/>
                </a:schemeClr>
              </a:solidFill>
              <a:latin typeface="+mn-lt"/>
              <a:ea typeface="Arial Unicode MS" pitchFamily="34" charset="-12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67802195"/>
              </p:ext>
            </p:extLst>
          </p:nvPr>
        </p:nvGraphicFramePr>
        <p:xfrm>
          <a:off x="292101" y="1700808"/>
          <a:ext cx="8559800" cy="4606780"/>
        </p:xfrm>
        <a:graphic>
          <a:graphicData uri="http://schemas.openxmlformats.org/drawingml/2006/table">
            <a:tbl>
              <a:tblPr/>
              <a:tblGrid>
                <a:gridCol w="492797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3953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1452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Programme</a:t>
                      </a:r>
                      <a:r>
                        <a:rPr kumimoji="0" lang="en-US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 Level</a:t>
                      </a:r>
                      <a:endParaRPr kumimoji="0" lang="en-US" alt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  <a:ea typeface="Arial Unicode MS" panose="020B0604020202020204" pitchFamily="34" charset="-120"/>
                        <a:cs typeface="Arial Unicode MS" panose="020B0604020202020204" pitchFamily="34" charset="-120"/>
                      </a:endParaRP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No. of Graduates</a:t>
                      </a:r>
                      <a:endParaRPr kumimoji="0" lang="en-US" alt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  <a:ea typeface="Arial Unicode MS" panose="020B0604020202020204" pitchFamily="34" charset="-120"/>
                        <a:cs typeface="Arial Unicode MS" panose="020B0604020202020204" pitchFamily="34" charset="-120"/>
                      </a:endParaRP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No. of Respondents</a:t>
                      </a:r>
                      <a:endParaRPr kumimoji="0" lang="en-US" alt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  <a:ea typeface="Arial Unicode MS" panose="020B0604020202020204" pitchFamily="34" charset="-120"/>
                        <a:cs typeface="Arial Unicode MS" panose="020B0604020202020204" pitchFamily="34" charset="-120"/>
                      </a:endParaRP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Response Rate</a:t>
                      </a:r>
                      <a:endParaRPr kumimoji="0" lang="en-US" alt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  <a:ea typeface="Arial Unicode MS" panose="020B0604020202020204" pitchFamily="34" charset="-120"/>
                        <a:cs typeface="Arial Unicode MS" panose="020B0604020202020204" pitchFamily="34" charset="-120"/>
                      </a:endParaRP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BACC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4166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Undergraduate Teacher Education </a:t>
                      </a:r>
                      <a:r>
                        <a:rPr kumimoji="0" lang="en-US" alt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Programmes</a:t>
                      </a:r>
                      <a:b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</a:br>
                      <a: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(Bachelor of Education </a:t>
                      </a:r>
                      <a:r>
                        <a:rPr kumimoji="0" lang="en-US" alt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Programmes</a:t>
                      </a:r>
                      <a: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)</a:t>
                      </a:r>
                      <a:b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</a:br>
                      <a:r>
                        <a:rPr kumimoji="0" lang="zh-TW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教育榮譽學士課程</a:t>
                      </a:r>
                      <a:endParaRPr kumimoji="0" lang="en-US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Arial Unicode MS" panose="020B0604020202020204" pitchFamily="34" charset="-120"/>
                      </a:endParaRP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E3EA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  <a:cs typeface="+mn-cs"/>
                        </a:rPr>
                        <a:t>519</a:t>
                      </a:r>
                      <a:endParaRPr kumimoji="0" lang="en-US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Arial Unicode MS" panose="020B0604020202020204" pitchFamily="34" charset="-120"/>
                        <a:cs typeface="Arial Unicode MS" panose="020B0604020202020204" pitchFamily="34" charset="-120"/>
                      </a:endParaRP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E3EA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480</a:t>
                      </a:r>
                      <a:endParaRPr kumimoji="0" lang="en-US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Arial Unicode MS" panose="020B0604020202020204" pitchFamily="34" charset="-120"/>
                        <a:cs typeface="Arial Unicode MS" panose="020B0604020202020204" pitchFamily="34" charset="-120"/>
                      </a:endParaRP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E3EA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92.5%</a:t>
                      </a:r>
                      <a:endParaRPr kumimoji="0" lang="en-US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Arial Unicode MS" panose="020B0604020202020204" pitchFamily="34" charset="-120"/>
                        <a:cs typeface="Arial Unicode MS" panose="020B0604020202020204" pitchFamily="34" charset="-120"/>
                      </a:endParaRP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E3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0811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Postgraduate Teacher Education </a:t>
                      </a:r>
                      <a:r>
                        <a:rPr kumimoji="0" lang="en-US" alt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Programmes</a:t>
                      </a:r>
                      <a:b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</a:br>
                      <a: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(Postgraduate Diploma in Education </a:t>
                      </a:r>
                      <a:r>
                        <a:rPr kumimoji="0" lang="en-US" alt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Programmes</a:t>
                      </a:r>
                      <a: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)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學位教師文憑課程</a:t>
                      </a:r>
                      <a:endParaRPr kumimoji="0" lang="en-US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Arial Unicode MS" panose="020B0604020202020204" pitchFamily="34" charset="-120"/>
                      </a:endParaRP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F1F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1</a:t>
                      </a:r>
                      <a:r>
                        <a:rPr kumimoji="0" lang="en-US" altLang="zh-TW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58</a:t>
                      </a:r>
                      <a:endParaRPr kumimoji="0" lang="en-US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Arial Unicode MS" panose="020B0604020202020204" pitchFamily="34" charset="-120"/>
                        <a:cs typeface="Arial Unicode MS" panose="020B0604020202020204" pitchFamily="34" charset="-120"/>
                      </a:endParaRP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F1F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154</a:t>
                      </a:r>
                      <a:endParaRPr kumimoji="0" lang="en-US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Arial Unicode MS" panose="020B0604020202020204" pitchFamily="34" charset="-120"/>
                        <a:cs typeface="Arial Unicode MS" panose="020B0604020202020204" pitchFamily="34" charset="-120"/>
                      </a:endParaRP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F1F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97</a:t>
                      </a: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.5%</a:t>
                      </a:r>
                      <a:endParaRPr kumimoji="0" lang="en-US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Arial Unicode MS" panose="020B0604020202020204" pitchFamily="34" charset="-120"/>
                        <a:cs typeface="Arial Unicode MS" panose="020B0604020202020204" pitchFamily="34" charset="-120"/>
                      </a:endParaRP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F1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4482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Subtotal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小計</a:t>
                      </a:r>
                      <a:endParaRPr kumimoji="0" lang="en-US" altLang="en-US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 Unicode MS" panose="020B0604020202020204" pitchFamily="34" charset="-120"/>
                          <a:cs typeface="Arial Unicode MS" panose="020B0604020202020204" pitchFamily="34" charset="-120"/>
                        </a:rPr>
                        <a:t>677</a:t>
                      </a:r>
                      <a:endParaRPr kumimoji="0" lang="en-US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Arial Unicode MS" panose="020B0604020202020204" pitchFamily="34" charset="-120"/>
                        <a:cs typeface="Arial Unicode MS" panose="020B0604020202020204" pitchFamily="34" charset="-120"/>
                      </a:endParaRP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 Unicode MS" panose="020B0604020202020204" pitchFamily="34" charset="-120"/>
                          <a:cs typeface="Arial Unicode MS" panose="020B0604020202020204" pitchFamily="34" charset="-120"/>
                        </a:rPr>
                        <a:t>634</a:t>
                      </a:r>
                      <a:endParaRPr kumimoji="0" lang="en-US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Arial Unicode MS" panose="020B0604020202020204" pitchFamily="34" charset="-120"/>
                        <a:cs typeface="Arial Unicode MS" panose="020B0604020202020204" pitchFamily="34" charset="-120"/>
                      </a:endParaRP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 Unicode MS" panose="020B0604020202020204" pitchFamily="34" charset="-120"/>
                          <a:cs typeface="Arial Unicode MS" panose="020B0604020202020204" pitchFamily="34" charset="-120"/>
                        </a:rPr>
                        <a:t>93.6%</a:t>
                      </a:r>
                      <a:endParaRPr kumimoji="0" lang="en-US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Arial Unicode MS" panose="020B0604020202020204" pitchFamily="34" charset="-120"/>
                        <a:cs typeface="Arial Unicode MS" panose="020B0604020202020204" pitchFamily="34" charset="-120"/>
                      </a:endParaRP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6754418"/>
                  </a:ext>
                </a:extLst>
              </a:tr>
              <a:tr h="86880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Undergraduate Programmes Complementary to Education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教育相關學科課程</a:t>
                      </a:r>
                      <a:endParaRPr kumimoji="0" lang="en-US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Arial Unicode MS" panose="020B0604020202020204" pitchFamily="34" charset="-120"/>
                      </a:endParaRP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E3EA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  <a:cs typeface="Arial Unicode MS" panose="020B0604020202020204" pitchFamily="34" charset="-120"/>
                        </a:rPr>
                        <a:t>338</a:t>
                      </a:r>
                      <a:endParaRPr kumimoji="0" lang="en-US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Arial Unicode MS" panose="020B0604020202020204" pitchFamily="34" charset="-120"/>
                        <a:cs typeface="Arial Unicode MS" panose="020B0604020202020204" pitchFamily="34" charset="-120"/>
                      </a:endParaRP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E3EA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  <a:cs typeface="Arial Unicode MS" panose="020B0604020202020204" pitchFamily="34" charset="-120"/>
                        </a:rPr>
                        <a:t>314</a:t>
                      </a:r>
                      <a:endParaRPr kumimoji="0" lang="en-US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Arial Unicode MS" panose="020B0604020202020204" pitchFamily="34" charset="-120"/>
                        <a:cs typeface="Arial Unicode MS" panose="020B0604020202020204" pitchFamily="34" charset="-120"/>
                      </a:endParaRP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E3EA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92.9</a:t>
                      </a: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%</a:t>
                      </a:r>
                      <a:endParaRPr kumimoji="0" lang="en-US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Arial Unicode MS" panose="020B0604020202020204" pitchFamily="34" charset="-120"/>
                        <a:cs typeface="Arial Unicode MS" panose="020B0604020202020204" pitchFamily="34" charset="-120"/>
                      </a:endParaRP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E3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5550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ea typeface="+mn-ea"/>
                        </a:rPr>
                        <a:t>Total </a:t>
                      </a:r>
                      <a:br>
                        <a:rPr kumimoji="0" lang="en-US" altLang="zh-TW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ea typeface="+mn-ea"/>
                        </a:rPr>
                      </a:br>
                      <a:r>
                        <a:rPr kumimoji="0" lang="zh-TW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ea typeface="+mn-ea"/>
                        </a:rPr>
                        <a:t>總計</a:t>
                      </a:r>
                      <a:endParaRPr kumimoji="0" lang="en-US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Arial Unicode MS" panose="020B0604020202020204" pitchFamily="34" charset="-120"/>
                      </a:endParaRP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10</a:t>
                      </a:r>
                      <a:r>
                        <a:rPr kumimoji="0" lang="en-US" altLang="zh-TW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15</a:t>
                      </a:r>
                      <a:endParaRPr kumimoji="0" lang="en-US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Arial Unicode MS" panose="020B0604020202020204" pitchFamily="34" charset="-120"/>
                        <a:cs typeface="Arial Unicode MS" panose="020B0604020202020204" pitchFamily="34" charset="-120"/>
                      </a:endParaRP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9</a:t>
                      </a:r>
                      <a:r>
                        <a:rPr kumimoji="0" lang="en-US" altLang="zh-TW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48</a:t>
                      </a:r>
                      <a:endParaRPr kumimoji="0" lang="en-US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Arial Unicode MS" panose="020B0604020202020204" pitchFamily="34" charset="-120"/>
                        <a:cs typeface="Arial Unicode MS" panose="020B0604020202020204" pitchFamily="34" charset="-120"/>
                      </a:endParaRP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93</a:t>
                      </a: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.</a:t>
                      </a:r>
                      <a:r>
                        <a:rPr kumimoji="0" lang="en-US" altLang="zh-TW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4</a:t>
                      </a: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%</a:t>
                      </a:r>
                      <a:endParaRPr kumimoji="0" lang="en-US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Arial Unicode MS" panose="020B0604020202020204" pitchFamily="34" charset="-120"/>
                        <a:cs typeface="Arial Unicode MS" panose="020B0604020202020204" pitchFamily="34" charset="-120"/>
                      </a:endParaRP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BACC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2"/>
          <p:cNvSpPr>
            <a:spLocks noGrp="1"/>
          </p:cNvSpPr>
          <p:nvPr>
            <p:ph type="title"/>
          </p:nvPr>
        </p:nvSpPr>
        <p:spPr>
          <a:xfrm>
            <a:off x="395536" y="332656"/>
            <a:ext cx="8189912" cy="1944216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kumimoji="0" lang="zh-TW" altLang="en-US" b="1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就業狀況 </a:t>
            </a:r>
            <a:br>
              <a:rPr kumimoji="0" lang="en-US" altLang="zh-TW" b="1" dirty="0">
                <a:solidFill>
                  <a:schemeClr val="accent1">
                    <a:lumMod val="50000"/>
                  </a:schemeClr>
                </a:solidFill>
                <a:latin typeface="+mn-lt"/>
              </a:rPr>
            </a:br>
            <a:r>
              <a:rPr kumimoji="0" lang="en-US" altLang="zh-TW" b="1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Employment Status</a:t>
            </a:r>
            <a:br>
              <a:rPr kumimoji="0" lang="en-US" altLang="zh-TW" sz="1600" b="1" dirty="0">
                <a:solidFill>
                  <a:schemeClr val="accent1">
                    <a:lumMod val="50000"/>
                  </a:schemeClr>
                </a:solidFill>
                <a:latin typeface="+mn-lt"/>
              </a:rPr>
            </a:br>
            <a:br>
              <a:rPr lang="en-US" altLang="zh-TW" sz="2400" b="1" dirty="0">
                <a:solidFill>
                  <a:schemeClr val="accent1">
                    <a:lumMod val="50000"/>
                  </a:schemeClr>
                </a:solidFill>
                <a:latin typeface="+mn-lt"/>
                <a:ea typeface="Arial Unicode MS" pitchFamily="34" charset="-120"/>
              </a:rPr>
            </a:br>
            <a:r>
              <a:rPr kumimoji="0" lang="zh-TW" altLang="en-US" sz="2400" b="1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教育榮譽學士課程</a:t>
            </a:r>
            <a:r>
              <a:rPr kumimoji="0" lang="zh-CN" altLang="en-US" sz="2400" b="1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及</a:t>
            </a:r>
            <a:r>
              <a:rPr kumimoji="0" lang="zh-TW" altLang="en-US" sz="2400" b="1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學位教師文憑課程</a:t>
            </a:r>
            <a:br>
              <a:rPr kumimoji="0" lang="en-US" altLang="zh-TW" sz="4000" b="1" dirty="0">
                <a:solidFill>
                  <a:schemeClr val="accent1">
                    <a:lumMod val="50000"/>
                  </a:schemeClr>
                </a:solidFill>
                <a:latin typeface="+mn-lt"/>
              </a:rPr>
            </a:br>
            <a:r>
              <a:rPr kumimoji="0" lang="en-US" altLang="zh-TW" sz="2400" b="1" dirty="0" err="1">
                <a:solidFill>
                  <a:schemeClr val="accent1">
                    <a:lumMod val="50000"/>
                  </a:schemeClr>
                </a:solidFill>
                <a:latin typeface="+mn-lt"/>
              </a:rPr>
              <a:t>BEd</a:t>
            </a:r>
            <a:r>
              <a:rPr kumimoji="0" lang="en-US" altLang="zh-TW" sz="2400" b="1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 and PGDE </a:t>
            </a:r>
            <a:r>
              <a:rPr kumimoji="0" lang="en-US" altLang="zh-TW" sz="2400" b="1" dirty="0">
                <a:solidFill>
                  <a:schemeClr val="accent1">
                    <a:lumMod val="50000"/>
                  </a:schemeClr>
                </a:solidFill>
                <a:latin typeface="+mn-lt"/>
                <a:ea typeface="Arial Unicode MS" pitchFamily="34" charset="-120"/>
              </a:rPr>
              <a:t>G</a:t>
            </a:r>
            <a:r>
              <a:rPr kumimoji="0" lang="en-US" altLang="zh-TW" sz="2400" b="1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raduates</a:t>
            </a:r>
            <a:endParaRPr kumimoji="0" lang="zh-TW" altLang="en-US" sz="2400" b="1" dirty="0">
              <a:solidFill>
                <a:schemeClr val="accent1">
                  <a:lumMod val="50000"/>
                </a:schemeClr>
              </a:solidFill>
              <a:latin typeface="+mn-lt"/>
            </a:endParaRPr>
          </a:p>
        </p:txBody>
      </p:sp>
      <p:graphicFrame>
        <p:nvGraphicFramePr>
          <p:cNvPr id="6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78752194"/>
              </p:ext>
            </p:extLst>
          </p:nvPr>
        </p:nvGraphicFramePr>
        <p:xfrm>
          <a:off x="395536" y="2476943"/>
          <a:ext cx="8189912" cy="3386665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2213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154535814"/>
                    </a:ext>
                  </a:extLst>
                </a:gridCol>
              </a:tblGrid>
              <a:tr h="38272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u="none" strike="noStrike" cap="none" normalizeH="0" baseline="0" dirty="0">
                          <a:ln>
                            <a:noFill/>
                          </a:ln>
                          <a:effectLst/>
                          <a:latin typeface="+mn-lt"/>
                        </a:rPr>
                        <a:t>Employment Status</a:t>
                      </a:r>
                      <a:endParaRPr kumimoji="0" lang="zh-TW" alt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+mn-lt"/>
                        <a:ea typeface="新細明體" charset="0"/>
                        <a:cs typeface="新細明體" charset="0"/>
                      </a:endParaRPr>
                    </a:p>
                  </a:txBody>
                  <a:tcPr marL="91447" marR="91447" marT="45685" marB="45685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1" u="none" strike="noStrike" cap="none" normalizeH="0" baseline="0" dirty="0">
                          <a:ln>
                            <a:noFill/>
                          </a:ln>
                          <a:effectLst/>
                          <a:latin typeface="+mn-lt"/>
                        </a:rPr>
                        <a:t>2016</a:t>
                      </a:r>
                      <a:endParaRPr kumimoji="0" lang="zh-TW" alt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+mn-lt"/>
                        <a:ea typeface="新細明體" charset="0"/>
                        <a:cs typeface="新細明體" charset="0"/>
                      </a:endParaRPr>
                    </a:p>
                  </a:txBody>
                  <a:tcPr marL="91447" marR="91447" marT="45685" marB="45685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1" u="none" strike="noStrike" cap="none" normalizeH="0" baseline="0" dirty="0">
                          <a:ln>
                            <a:noFill/>
                          </a:ln>
                          <a:effectLst/>
                          <a:latin typeface="+mn-lt"/>
                        </a:rPr>
                        <a:t>2017</a:t>
                      </a:r>
                      <a:endParaRPr kumimoji="0" lang="zh-TW" alt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+mn-lt"/>
                        <a:ea typeface="新細明體" charset="0"/>
                        <a:cs typeface="新細明體" charset="0"/>
                      </a:endParaRPr>
                    </a:p>
                  </a:txBody>
                  <a:tcPr marL="91447" marR="91447" marT="45685" marB="45685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1" u="none" strike="noStrike" cap="none" normalizeH="0" baseline="0" dirty="0">
                          <a:ln>
                            <a:noFill/>
                          </a:ln>
                          <a:effectLst/>
                          <a:latin typeface="+mn-lt"/>
                        </a:rPr>
                        <a:t>2018</a:t>
                      </a:r>
                      <a:endParaRPr kumimoji="0" lang="zh-TW" alt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+mn-lt"/>
                        <a:ea typeface="新細明體" charset="0"/>
                        <a:cs typeface="新細明體" charset="0"/>
                      </a:endParaRPr>
                    </a:p>
                  </a:txBody>
                  <a:tcPr marL="91447" marR="91447" marT="45685" marB="45685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1" u="none" strike="noStrike" cap="none" normalizeH="0" baseline="0" dirty="0">
                          <a:ln>
                            <a:noFill/>
                          </a:ln>
                          <a:effectLst/>
                          <a:latin typeface="+mn-lt"/>
                        </a:rPr>
                        <a:t>2019</a:t>
                      </a:r>
                      <a:endParaRPr kumimoji="0" lang="zh-TW" alt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+mn-lt"/>
                        <a:ea typeface="新細明體" charset="0"/>
                        <a:cs typeface="新細明體" charset="0"/>
                      </a:endParaRPr>
                    </a:p>
                  </a:txBody>
                  <a:tcPr marL="91447" marR="91447" marT="45685" marB="45685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ea typeface="新細明體" charset="0"/>
                          <a:cs typeface="新細明體" charset="0"/>
                        </a:rPr>
                        <a:t>2020</a:t>
                      </a:r>
                      <a:endParaRPr kumimoji="0" lang="zh-TW" alt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+mn-lt"/>
                        <a:ea typeface="新細明體" charset="0"/>
                        <a:cs typeface="新細明體" charset="0"/>
                      </a:endParaRPr>
                    </a:p>
                  </a:txBody>
                  <a:tcPr marL="91447" marR="91447" marT="45685" marB="45685" anchor="ctr"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938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u="none" strike="noStrike" cap="none" normalizeH="0" baseline="0" dirty="0">
                          <a:ln>
                            <a:noFill/>
                          </a:ln>
                          <a:effectLst/>
                          <a:latin typeface="+mn-lt"/>
                        </a:rPr>
                        <a:t>Employed</a:t>
                      </a:r>
                      <a:endParaRPr kumimoji="0" lang="zh-TW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新細明體" charset="0"/>
                        <a:cs typeface="新細明體" charset="0"/>
                      </a:endParaRPr>
                    </a:p>
                  </a:txBody>
                  <a:tcPr marL="91447" marR="91447" marT="45685" marB="45685" anchor="ctr" horzOverflow="overflow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95.3%</a:t>
                      </a:r>
                    </a:p>
                  </a:txBody>
                  <a:tcPr marL="9524" marR="9524" marT="95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92.9%</a:t>
                      </a:r>
                    </a:p>
                  </a:txBody>
                  <a:tcPr marL="9524" marR="9524" marT="95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95.1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%</a:t>
                      </a:r>
                    </a:p>
                  </a:txBody>
                  <a:tcPr marL="9524" marR="9524" marT="9523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/>
                        <a:t>92.7%</a:t>
                      </a:r>
                    </a:p>
                  </a:txBody>
                  <a:tcPr marL="9524" marR="9524" marT="9523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91.3%</a:t>
                      </a:r>
                    </a:p>
                  </a:txBody>
                  <a:tcPr marL="9524" marR="9524" marT="9523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7606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u="none" strike="noStrike" cap="none" normalizeH="0" baseline="0" dirty="0">
                          <a:ln>
                            <a:noFill/>
                          </a:ln>
                          <a:effectLst/>
                          <a:latin typeface="+mn-lt"/>
                        </a:rPr>
                        <a:t>Further Studies</a:t>
                      </a:r>
                      <a:endParaRPr kumimoji="0" lang="zh-TW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新細明體" charset="0"/>
                        <a:cs typeface="新細明體" charset="0"/>
                      </a:endParaRPr>
                    </a:p>
                  </a:txBody>
                  <a:tcPr marL="91447" marR="91447" marT="45685" marB="45685" anchor="ctr" horzOverflow="overflow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2.4%</a:t>
                      </a:r>
                    </a:p>
                  </a:txBody>
                  <a:tcPr marL="9524" marR="9524" marT="95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5.5%</a:t>
                      </a:r>
                    </a:p>
                  </a:txBody>
                  <a:tcPr marL="9524" marR="9524" marT="95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4.2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%</a:t>
                      </a:r>
                    </a:p>
                  </a:txBody>
                  <a:tcPr marL="9524" marR="9524" marT="9523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/>
                        <a:t>4.7%</a:t>
                      </a:r>
                    </a:p>
                  </a:txBody>
                  <a:tcPr marL="9524" marR="9524" marT="9523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5.8%</a:t>
                      </a:r>
                    </a:p>
                  </a:txBody>
                  <a:tcPr marL="9524" marR="9524" marT="9523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1421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u="none" strike="noStrike" cap="none" normalizeH="0" baseline="0" dirty="0">
                          <a:ln>
                            <a:noFill/>
                          </a:ln>
                          <a:effectLst/>
                          <a:latin typeface="+mn-lt"/>
                        </a:rPr>
                        <a:t>Seeking Employment</a:t>
                      </a:r>
                      <a:endParaRPr kumimoji="0" lang="zh-TW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新細明體" charset="0"/>
                        <a:cs typeface="新細明體" charset="0"/>
                      </a:endParaRPr>
                    </a:p>
                  </a:txBody>
                  <a:tcPr marL="91447" marR="91447" marT="45685" marB="45685" anchor="ctr" horzOverflow="overflow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1.0%</a:t>
                      </a:r>
                    </a:p>
                  </a:txBody>
                  <a:tcPr marL="9524" marR="9524" marT="95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0.5%</a:t>
                      </a:r>
                    </a:p>
                  </a:txBody>
                  <a:tcPr marL="9524" marR="9524" marT="95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</a:t>
                      </a:r>
                      <a:r>
                        <a:rPr lang="en-US" altLang="zh-TW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%</a:t>
                      </a:r>
                    </a:p>
                  </a:txBody>
                  <a:tcPr marL="9524" marR="9524" marT="9523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/>
                        <a:t>1.4%</a:t>
                      </a:r>
                    </a:p>
                  </a:txBody>
                  <a:tcPr marL="9524" marR="9524" marT="9523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1.6%</a:t>
                      </a:r>
                    </a:p>
                  </a:txBody>
                  <a:tcPr marL="9524" marR="9524" marT="9523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7080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u="none" strike="noStrike" cap="none" normalizeH="0" baseline="0" dirty="0">
                          <a:ln>
                            <a:noFill/>
                          </a:ln>
                          <a:effectLst/>
                          <a:latin typeface="+mn-lt"/>
                        </a:rPr>
                        <a:t>Others#</a:t>
                      </a:r>
                      <a:endParaRPr kumimoji="0" lang="zh-TW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新細明體" charset="0"/>
                        <a:cs typeface="新細明體" charset="0"/>
                      </a:endParaRPr>
                    </a:p>
                  </a:txBody>
                  <a:tcPr marL="91447" marR="91447" marT="45685" marB="45685" anchor="ctr" horzOverflow="overflow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1.1%</a:t>
                      </a:r>
                    </a:p>
                  </a:txBody>
                  <a:tcPr marL="9524" marR="9524" marT="95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1.0%</a:t>
                      </a:r>
                    </a:p>
                  </a:txBody>
                  <a:tcPr marL="9524" marR="9524" marT="95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0.1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%</a:t>
                      </a:r>
                    </a:p>
                  </a:txBody>
                  <a:tcPr marL="9524" marR="9524" marT="9523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/>
                        <a:t>0.6%</a:t>
                      </a:r>
                    </a:p>
                  </a:txBody>
                  <a:tcPr marL="9524" marR="9524" marT="9523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0.6%</a:t>
                      </a:r>
                    </a:p>
                  </a:txBody>
                  <a:tcPr marL="9524" marR="9524" marT="9523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5347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新細明體" charset="0"/>
                          <a:cs typeface="新細明體" charset="0"/>
                        </a:rPr>
                        <a:t>Emigrated/Returned Home</a:t>
                      </a:r>
                    </a:p>
                  </a:txBody>
                  <a:tcPr marL="91447" marR="91447" marT="45685" marB="45685" anchor="ctr" horzOverflow="overflow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0.2%</a:t>
                      </a:r>
                    </a:p>
                  </a:txBody>
                  <a:tcPr marL="9524" marR="9524" marT="95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0.1%</a:t>
                      </a:r>
                    </a:p>
                  </a:txBody>
                  <a:tcPr marL="9524" marR="9524" marT="95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</a:t>
                      </a:r>
                      <a:r>
                        <a:rPr lang="en-US" altLang="zh-TW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%</a:t>
                      </a:r>
                    </a:p>
                  </a:txBody>
                  <a:tcPr marL="9524" marR="9524" marT="9523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/>
                        <a:t>0.6%</a:t>
                      </a:r>
                    </a:p>
                  </a:txBody>
                  <a:tcPr marL="9524" marR="9524" marT="9523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0.6%</a:t>
                      </a:r>
                    </a:p>
                  </a:txBody>
                  <a:tcPr marL="9524" marR="9524" marT="9523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359532" y="6063679"/>
            <a:ext cx="842493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en-US" altLang="zh-TW" sz="1200" dirty="0">
                <a:latin typeface="+mn-lt"/>
                <a:ea typeface="Arial Unicode MS" panose="020B0604020202020204" pitchFamily="34" charset="-120"/>
                <a:cs typeface="Arial Unicode MS" panose="020B0604020202020204" pitchFamily="34" charset="-120"/>
              </a:rPr>
              <a:t># Not seeking employment due to personal reason</a:t>
            </a:r>
          </a:p>
          <a:p>
            <a:pPr eaLnBrk="1" hangingPunct="1">
              <a:defRPr/>
            </a:pPr>
            <a:r>
              <a:rPr lang="en-US" altLang="zh-TW" sz="1200" dirty="0">
                <a:latin typeface="+mn-lt"/>
                <a:ea typeface="Arial Unicode MS" panose="020B0604020202020204" pitchFamily="34" charset="-120"/>
                <a:cs typeface="Arial Unicode MS" panose="020B0604020202020204" pitchFamily="34" charset="-120"/>
              </a:rPr>
              <a:t>Remarks:</a:t>
            </a:r>
            <a:r>
              <a:rPr lang="en-US" altLang="zh-TW" sz="1200" dirty="0">
                <a:ea typeface="Arial Unicode MS" panose="020B0604020202020204" pitchFamily="34" charset="-120"/>
                <a:cs typeface="Arial Unicode MS" panose="020B0604020202020204" pitchFamily="34" charset="-120"/>
              </a:rPr>
              <a:t> </a:t>
            </a:r>
            <a:r>
              <a:rPr lang="en-US" altLang="zh-TW" sz="1200" dirty="0">
                <a:latin typeface="+mn-lt"/>
                <a:ea typeface="Arial Unicode MS" panose="020B0604020202020204" pitchFamily="34" charset="-120"/>
                <a:cs typeface="Arial Unicode MS" panose="020B0604020202020204" pitchFamily="34" charset="-120"/>
              </a:rPr>
              <a:t>There may be a slight discrepancy between the sum of individual items and the total due to rounding.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TextBox 5"/>
          <p:cNvSpPr txBox="1">
            <a:spLocks noChangeArrowheads="1"/>
          </p:cNvSpPr>
          <p:nvPr/>
        </p:nvSpPr>
        <p:spPr bwMode="auto">
          <a:xfrm>
            <a:off x="845331" y="5301208"/>
            <a:ext cx="730942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en-US" altLang="zh-TW" sz="1200" dirty="0">
                <a:latin typeface="+mn-lt"/>
                <a:ea typeface="Arial Unicode MS" pitchFamily="34" charset="-120"/>
              </a:rPr>
              <a:t>Remarks: </a:t>
            </a:r>
            <a:r>
              <a:rPr lang="en-HK" altLang="zh-TW" sz="1200" dirty="0">
                <a:latin typeface="+mn-lt"/>
                <a:ea typeface="Arial Unicode MS" pitchFamily="34" charset="-120"/>
              </a:rPr>
              <a:t>Only included full-time and self-employed graduates who have provided details of employment fields.</a:t>
            </a:r>
            <a:endParaRPr lang="en-US" altLang="zh-TW" sz="1200" dirty="0">
              <a:latin typeface="+mn-lt"/>
              <a:ea typeface="Arial Unicode MS" pitchFamily="34" charset="-12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647114"/>
              </p:ext>
            </p:extLst>
          </p:nvPr>
        </p:nvGraphicFramePr>
        <p:xfrm>
          <a:off x="845331" y="2492896"/>
          <a:ext cx="7200900" cy="235203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8266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748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7484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7484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7484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7484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7200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Employment Field</a:t>
                      </a:r>
                    </a:p>
                  </a:txBody>
                  <a:tcPr marL="9525" marR="9525" marT="952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effectLst/>
                          <a:latin typeface="+mn-lt"/>
                        </a:rPr>
                        <a:t>2016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effectLst/>
                          <a:latin typeface="+mn-lt"/>
                        </a:rPr>
                        <a:t>2017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effectLst/>
                          <a:latin typeface="+mn-lt"/>
                        </a:rPr>
                        <a:t>2018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effectLst/>
                          <a:latin typeface="+mn-lt"/>
                        </a:rPr>
                        <a:t>2019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effectLst/>
                          <a:latin typeface="+mn-lt"/>
                        </a:rPr>
                        <a:t>2020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4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1597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  <a:latin typeface="+mn-lt"/>
                        </a:rPr>
                        <a:t>Education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92.7%</a:t>
                      </a:r>
                    </a:p>
                  </a:txBody>
                  <a:tcPr marL="9525" marR="9525" marT="952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93.6%</a:t>
                      </a:r>
                    </a:p>
                  </a:txBody>
                  <a:tcPr marL="9525" marR="9525" marT="952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95.7%</a:t>
                      </a:r>
                    </a:p>
                  </a:txBody>
                  <a:tcPr marL="9525" marR="9525" marT="952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95.7%</a:t>
                      </a:r>
                    </a:p>
                  </a:txBody>
                  <a:tcPr marL="9525" marR="9525" marT="952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97.1%</a:t>
                      </a:r>
                    </a:p>
                  </a:txBody>
                  <a:tcPr marL="9525" marR="9525" marT="9524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1597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  <a:latin typeface="+mn-lt"/>
                        </a:rPr>
                        <a:t>Others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7.3%</a:t>
                      </a:r>
                    </a:p>
                  </a:txBody>
                  <a:tcPr marL="9525" marR="9525" marT="952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6.4%</a:t>
                      </a:r>
                    </a:p>
                  </a:txBody>
                  <a:tcPr marL="9525" marR="9525" marT="952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4.3%</a:t>
                      </a:r>
                    </a:p>
                  </a:txBody>
                  <a:tcPr marL="9525" marR="9525" marT="952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4.3%</a:t>
                      </a:r>
                    </a:p>
                  </a:txBody>
                  <a:tcPr marL="9525" marR="9525" marT="952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2.9%</a:t>
                      </a:r>
                    </a:p>
                  </a:txBody>
                  <a:tcPr marL="9525" marR="9525" marT="9524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5" name="Title 2">
            <a:extLst>
              <a:ext uri="{FF2B5EF4-FFF2-40B4-BE49-F238E27FC236}">
                <a16:creationId xmlns:a16="http://schemas.microsoft.com/office/drawing/2014/main" id="{A07AC3AF-F6C5-494A-96C2-84C334317885}"/>
              </a:ext>
            </a:extLst>
          </p:cNvPr>
          <p:cNvSpPr txBox="1">
            <a:spLocks/>
          </p:cNvSpPr>
          <p:nvPr/>
        </p:nvSpPr>
        <p:spPr>
          <a:xfrm>
            <a:off x="477044" y="476672"/>
            <a:ext cx="8189912" cy="1656184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75000" lnSpcReduction="2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2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zh-TW" altLang="en-US" sz="4300" b="1" dirty="0">
                <a:solidFill>
                  <a:schemeClr val="accent1">
                    <a:lumMod val="50000"/>
                  </a:schemeClr>
                </a:solidFill>
              </a:rPr>
              <a:t>受聘界別</a:t>
            </a:r>
            <a:br>
              <a:rPr lang="en-US" altLang="zh-TW" sz="4300" b="1" dirty="0">
                <a:solidFill>
                  <a:schemeClr val="accent1">
                    <a:lumMod val="50000"/>
                  </a:schemeClr>
                </a:solidFill>
                <a:latin typeface="+mn-lt"/>
              </a:rPr>
            </a:br>
            <a:r>
              <a:rPr lang="en-US" altLang="zh-TW" sz="4300" b="1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Employment Field</a:t>
            </a:r>
            <a:br>
              <a:rPr lang="en-US" altLang="zh-TW" sz="1600" b="1" dirty="0">
                <a:solidFill>
                  <a:schemeClr val="accent1">
                    <a:lumMod val="50000"/>
                  </a:schemeClr>
                </a:solidFill>
                <a:latin typeface="+mn-lt"/>
              </a:rPr>
            </a:br>
            <a:br>
              <a:rPr lang="en-US" altLang="zh-TW" sz="2400" b="1" dirty="0">
                <a:solidFill>
                  <a:schemeClr val="accent1">
                    <a:lumMod val="50000"/>
                  </a:schemeClr>
                </a:solidFill>
                <a:latin typeface="+mn-lt"/>
                <a:ea typeface="Arial Unicode MS" pitchFamily="34" charset="-120"/>
              </a:rPr>
            </a:br>
            <a:r>
              <a:rPr lang="zh-TW" altLang="en-US" sz="2400" b="1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教育榮譽學士課程</a:t>
            </a:r>
            <a:r>
              <a:rPr lang="zh-CN" altLang="en-US" sz="2400" b="1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及</a:t>
            </a:r>
            <a:r>
              <a:rPr lang="zh-TW" altLang="en-US" sz="2400" b="1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學位教師文憑課程</a:t>
            </a:r>
            <a:br>
              <a:rPr lang="en-US" altLang="zh-TW" sz="4000" b="1" dirty="0">
                <a:solidFill>
                  <a:schemeClr val="accent1">
                    <a:lumMod val="50000"/>
                  </a:schemeClr>
                </a:solidFill>
                <a:latin typeface="+mn-lt"/>
              </a:rPr>
            </a:br>
            <a:r>
              <a:rPr lang="en-US" altLang="zh-TW" sz="2400" b="1" dirty="0" err="1">
                <a:solidFill>
                  <a:schemeClr val="accent1">
                    <a:lumMod val="50000"/>
                  </a:schemeClr>
                </a:solidFill>
                <a:latin typeface="+mn-lt"/>
              </a:rPr>
              <a:t>BEd</a:t>
            </a:r>
            <a:r>
              <a:rPr lang="en-US" altLang="zh-TW" sz="2400" b="1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 and PGDE </a:t>
            </a:r>
            <a:r>
              <a:rPr lang="en-US" altLang="zh-TW" sz="2400" b="1" dirty="0">
                <a:solidFill>
                  <a:schemeClr val="accent1">
                    <a:lumMod val="50000"/>
                  </a:schemeClr>
                </a:solidFill>
                <a:latin typeface="+mn-lt"/>
                <a:ea typeface="Arial Unicode MS" pitchFamily="34" charset="-120"/>
              </a:rPr>
              <a:t>G</a:t>
            </a:r>
            <a:r>
              <a:rPr lang="en-US" altLang="zh-TW" sz="2400" b="1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raduates</a:t>
            </a:r>
            <a:endParaRPr lang="zh-TW" altLang="en-US" sz="2400" b="1" dirty="0">
              <a:solidFill>
                <a:schemeClr val="accent1">
                  <a:lumMod val="50000"/>
                </a:schemeClr>
              </a:solidFill>
              <a:latin typeface="+mn-lt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42" name="Title 2"/>
          <p:cNvSpPr>
            <a:spLocks noGrp="1"/>
          </p:cNvSpPr>
          <p:nvPr>
            <p:ph type="title"/>
          </p:nvPr>
        </p:nvSpPr>
        <p:spPr>
          <a:xfrm>
            <a:off x="285750" y="285750"/>
            <a:ext cx="8643938" cy="1368425"/>
          </a:xfrm>
        </p:spPr>
        <p:txBody>
          <a:bodyPr/>
          <a:lstStyle/>
          <a:p>
            <a:pPr eaLnBrk="1" hangingPunct="1">
              <a:spcBef>
                <a:spcPts val="0"/>
              </a:spcBef>
            </a:pPr>
            <a:r>
              <a:rPr kumimoji="0" lang="en-US" altLang="zh-TW" sz="3600" b="1" dirty="0">
                <a:solidFill>
                  <a:schemeClr val="accent1">
                    <a:lumMod val="50000"/>
                  </a:schemeClr>
                </a:solidFill>
              </a:rPr>
              <a:t>1. </a:t>
            </a:r>
            <a:r>
              <a:rPr kumimoji="0" lang="zh-TW" altLang="en-US" sz="3600" b="1" dirty="0">
                <a:solidFill>
                  <a:schemeClr val="accent1">
                    <a:lumMod val="50000"/>
                  </a:schemeClr>
                </a:solidFill>
              </a:rPr>
              <a:t>教育榮譽學士課程</a:t>
            </a:r>
            <a:br>
              <a:rPr kumimoji="0" lang="en-US" altLang="zh-TW" sz="3600" b="1" dirty="0">
                <a:solidFill>
                  <a:schemeClr val="accent1">
                    <a:lumMod val="50000"/>
                  </a:schemeClr>
                </a:solidFill>
              </a:rPr>
            </a:br>
            <a:r>
              <a:rPr kumimoji="0" lang="en-US" altLang="zh-TW" sz="3600" b="1" dirty="0">
                <a:solidFill>
                  <a:schemeClr val="accent1">
                    <a:lumMod val="50000"/>
                  </a:schemeClr>
                </a:solidFill>
              </a:rPr>
              <a:t>	</a:t>
            </a:r>
            <a:r>
              <a:rPr kumimoji="0" lang="en-US" altLang="zh-TW" sz="3200" b="1" dirty="0">
                <a:solidFill>
                  <a:schemeClr val="accent1">
                    <a:lumMod val="50000"/>
                  </a:schemeClr>
                </a:solidFill>
              </a:rPr>
              <a:t>Bachelor of Education </a:t>
            </a:r>
            <a:r>
              <a:rPr kumimoji="0" lang="en-US" altLang="zh-TW" sz="3200" b="1" dirty="0" err="1">
                <a:solidFill>
                  <a:schemeClr val="accent1">
                    <a:lumMod val="50000"/>
                  </a:schemeClr>
                </a:solidFill>
              </a:rPr>
              <a:t>Programmes</a:t>
            </a:r>
            <a:endParaRPr kumimoji="0" lang="zh-TW" altLang="en-US" sz="32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1598030"/>
              </p:ext>
            </p:extLst>
          </p:nvPr>
        </p:nvGraphicFramePr>
        <p:xfrm>
          <a:off x="491751" y="1556792"/>
          <a:ext cx="8160497" cy="4015905"/>
        </p:xfrm>
        <a:graphic>
          <a:graphicData uri="http://schemas.openxmlformats.org/drawingml/2006/table">
            <a:tbl>
              <a:tblPr/>
              <a:tblGrid>
                <a:gridCol w="32347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5638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4498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2356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ea typeface="新細明體" charset="0"/>
                          <a:cs typeface="新細明體" charset="0"/>
                        </a:rPr>
                        <a:t>Employment Status</a:t>
                      </a:r>
                      <a:endParaRPr kumimoji="0" lang="zh-TW" alt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+mn-lt"/>
                        <a:ea typeface="新細明體" charset="0"/>
                        <a:cs typeface="新細明體" charset="0"/>
                      </a:endParaRPr>
                    </a:p>
                  </a:txBody>
                  <a:tcPr marL="91455" marR="91455" marT="45706" marB="45706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ea typeface="新細明體" charset="0"/>
                          <a:cs typeface="新細明體" charset="0"/>
                        </a:rPr>
                        <a:t>2016</a:t>
                      </a:r>
                      <a:endParaRPr kumimoji="0" lang="zh-TW" alt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+mn-lt"/>
                        <a:ea typeface="新細明體" charset="0"/>
                        <a:cs typeface="新細明體" charset="0"/>
                      </a:endParaRPr>
                    </a:p>
                  </a:txBody>
                  <a:tcPr marL="91455" marR="91455" marT="45706" marB="45706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ea typeface="新細明體" charset="0"/>
                          <a:cs typeface="新細明體" charset="0"/>
                        </a:rPr>
                        <a:t>2017</a:t>
                      </a:r>
                      <a:endParaRPr kumimoji="0" lang="zh-TW" alt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+mn-lt"/>
                        <a:ea typeface="新細明體" charset="0"/>
                        <a:cs typeface="新細明體" charset="0"/>
                      </a:endParaRPr>
                    </a:p>
                  </a:txBody>
                  <a:tcPr marL="91455" marR="91455" marT="45706" marB="45706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ea typeface="新細明體" charset="0"/>
                          <a:cs typeface="新細明體" charset="0"/>
                        </a:rPr>
                        <a:t>2018</a:t>
                      </a:r>
                      <a:endParaRPr kumimoji="0" lang="zh-TW" alt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+mn-lt"/>
                        <a:ea typeface="新細明體" charset="0"/>
                        <a:cs typeface="新細明體" charset="0"/>
                      </a:endParaRPr>
                    </a:p>
                  </a:txBody>
                  <a:tcPr marL="91455" marR="91455" marT="45706" marB="45706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ea typeface="新細明體" charset="0"/>
                          <a:cs typeface="新細明體" charset="0"/>
                        </a:rPr>
                        <a:t>2019</a:t>
                      </a:r>
                      <a:endParaRPr kumimoji="0" lang="zh-TW" alt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+mn-lt"/>
                        <a:ea typeface="新細明體" charset="0"/>
                        <a:cs typeface="新細明體" charset="0"/>
                      </a:endParaRPr>
                    </a:p>
                  </a:txBody>
                  <a:tcPr marL="91455" marR="91455" marT="45706" marB="45706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ea typeface="新細明體" charset="0"/>
                          <a:cs typeface="新細明體" charset="0"/>
                        </a:rPr>
                        <a:t>2020</a:t>
                      </a:r>
                      <a:endParaRPr kumimoji="0" lang="zh-TW" alt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+mn-lt"/>
                        <a:ea typeface="新細明體" charset="0"/>
                        <a:cs typeface="新細明體" charset="0"/>
                      </a:endParaRPr>
                    </a:p>
                  </a:txBody>
                  <a:tcPr marL="91455" marR="91455" marT="45706" marB="45706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1846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新細明體" charset="0"/>
                          <a:cs typeface="新細明體" charset="0"/>
                        </a:rPr>
                        <a:t>Employed</a:t>
                      </a:r>
                      <a:endParaRPr kumimoji="0" lang="zh-TW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新細明體" charset="0"/>
                        <a:cs typeface="新細明體" charset="0"/>
                      </a:endParaRPr>
                    </a:p>
                  </a:txBody>
                  <a:tcPr marL="91455" marR="91455" marT="45706" marB="45706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EE7D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新細明體" charset="0"/>
                          <a:cs typeface="新細明體" charset="0"/>
                        </a:rPr>
                        <a:t>95.5%</a:t>
                      </a:r>
                      <a:endParaRPr kumimoji="0" lang="zh-TW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新細明體" charset="0"/>
                        <a:cs typeface="新細明體" charset="0"/>
                      </a:endParaRPr>
                    </a:p>
                  </a:txBody>
                  <a:tcPr marL="91455" marR="91455" marT="45706" marB="45706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EE7D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新細明體" charset="0"/>
                          <a:cs typeface="新細明體" charset="0"/>
                        </a:rPr>
                        <a:t>91.8%</a:t>
                      </a:r>
                      <a:endParaRPr kumimoji="0" lang="zh-TW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新細明體" charset="0"/>
                        <a:cs typeface="新細明體" charset="0"/>
                      </a:endParaRPr>
                    </a:p>
                  </a:txBody>
                  <a:tcPr marL="91455" marR="91455" marT="45706" marB="45706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EE7D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新細明體" charset="0"/>
                          <a:cs typeface="新細明體" charset="0"/>
                        </a:rPr>
                        <a:t>93.9%</a:t>
                      </a:r>
                      <a:endParaRPr kumimoji="0" lang="zh-TW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新細明體" charset="0"/>
                        <a:cs typeface="新細明體" charset="0"/>
                      </a:endParaRPr>
                    </a:p>
                  </a:txBody>
                  <a:tcPr marL="91455" marR="91455" marT="45706" marB="45706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EE7D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新細明體" charset="0"/>
                          <a:cs typeface="新細明體" charset="0"/>
                        </a:rPr>
                        <a:t>92.4%</a:t>
                      </a:r>
                      <a:endParaRPr kumimoji="0" lang="zh-TW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新細明體" charset="0"/>
                        <a:cs typeface="新細明體" charset="0"/>
                      </a:endParaRPr>
                    </a:p>
                  </a:txBody>
                  <a:tcPr marL="91455" marR="91455" marT="45706" marB="45706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EE7D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新細明體" charset="0"/>
                          <a:cs typeface="新細明體" charset="0"/>
                        </a:rPr>
                        <a:t>90.6%</a:t>
                      </a:r>
                      <a:endParaRPr kumimoji="0" lang="zh-TW" alt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新細明體" charset="0"/>
                        <a:cs typeface="新細明體" charset="0"/>
                      </a:endParaRPr>
                    </a:p>
                  </a:txBody>
                  <a:tcPr marL="91455" marR="91455" marT="45706" marB="45706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EE7D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1846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新細明體" charset="0"/>
                          <a:cs typeface="新細明體" charset="0"/>
                        </a:rPr>
                        <a:t>Further Studies</a:t>
                      </a:r>
                      <a:endParaRPr kumimoji="0" lang="zh-TW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新細明體" charset="0"/>
                        <a:cs typeface="新細明體" charset="0"/>
                      </a:endParaRPr>
                    </a:p>
                  </a:txBody>
                  <a:tcPr marL="91455" marR="91455" marT="45706" marB="45706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3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新細明體" charset="0"/>
                          <a:cs typeface="新細明體" charset="0"/>
                        </a:rPr>
                        <a:t>2.5%</a:t>
                      </a:r>
                      <a:endParaRPr kumimoji="0" lang="zh-TW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新細明體" charset="0"/>
                        <a:cs typeface="新細明體" charset="0"/>
                      </a:endParaRPr>
                    </a:p>
                  </a:txBody>
                  <a:tcPr marL="91455" marR="91455" marT="45706" marB="45706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3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新細明體" charset="0"/>
                          <a:cs typeface="新細明體" charset="0"/>
                        </a:rPr>
                        <a:t>6.5%</a:t>
                      </a:r>
                      <a:endParaRPr kumimoji="0" lang="zh-TW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新細明體" charset="0"/>
                        <a:cs typeface="新細明體" charset="0"/>
                      </a:endParaRPr>
                    </a:p>
                  </a:txBody>
                  <a:tcPr marL="91455" marR="91455" marT="45706" marB="45706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3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新細明體" charset="0"/>
                          <a:cs typeface="新細明體" charset="0"/>
                        </a:rPr>
                        <a:t>5.1%</a:t>
                      </a:r>
                      <a:endParaRPr kumimoji="0" lang="zh-TW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新細明體" charset="0"/>
                        <a:cs typeface="新細明體" charset="0"/>
                      </a:endParaRPr>
                    </a:p>
                  </a:txBody>
                  <a:tcPr marL="91455" marR="91455" marT="45706" marB="45706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3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新細明體" charset="0"/>
                          <a:cs typeface="新細明體" charset="0"/>
                        </a:rPr>
                        <a:t>5.6%</a:t>
                      </a:r>
                      <a:endParaRPr kumimoji="0" lang="zh-TW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新細明體" charset="0"/>
                        <a:cs typeface="新細明體" charset="0"/>
                      </a:endParaRPr>
                    </a:p>
                  </a:txBody>
                  <a:tcPr marL="91455" marR="91455" marT="45706" marB="45706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3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新細明體" charset="0"/>
                          <a:cs typeface="新細明體" charset="0"/>
                        </a:rPr>
                        <a:t>7.3%</a:t>
                      </a:r>
                      <a:endParaRPr kumimoji="0" lang="zh-TW" alt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新細明體" charset="0"/>
                        <a:cs typeface="新細明體" charset="0"/>
                      </a:endParaRPr>
                    </a:p>
                  </a:txBody>
                  <a:tcPr marL="91455" marR="91455" marT="45706" marB="45706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3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1846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新細明體" charset="0"/>
                          <a:cs typeface="新細明體" charset="0"/>
                        </a:rPr>
                        <a:t>Seeking employment</a:t>
                      </a:r>
                      <a:endParaRPr kumimoji="0" lang="zh-TW" alt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新細明體" charset="0"/>
                        <a:cs typeface="新細明體" charset="0"/>
                      </a:endParaRPr>
                    </a:p>
                  </a:txBody>
                  <a:tcPr marL="91455" marR="91455" marT="45706" marB="45706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EE7D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新細明體" charset="0"/>
                          <a:cs typeface="新細明體" charset="0"/>
                        </a:rPr>
                        <a:t>1.0%</a:t>
                      </a:r>
                      <a:endParaRPr kumimoji="0" lang="zh-TW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新細明體" charset="0"/>
                        <a:cs typeface="新細明體" charset="0"/>
                      </a:endParaRPr>
                    </a:p>
                  </a:txBody>
                  <a:tcPr marL="91455" marR="91455" marT="45706" marB="45706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EE7D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新細明體" charset="0"/>
                          <a:cs typeface="新細明體" charset="0"/>
                        </a:rPr>
                        <a:t>0.5%</a:t>
                      </a:r>
                      <a:endParaRPr kumimoji="0" lang="zh-TW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新細明體" charset="0"/>
                        <a:cs typeface="新細明體" charset="0"/>
                      </a:endParaRPr>
                    </a:p>
                  </a:txBody>
                  <a:tcPr marL="91455" marR="91455" marT="45706" marB="45706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EE7D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新細明體" charset="0"/>
                          <a:cs typeface="新細明體" charset="0"/>
                        </a:rPr>
                        <a:t>0.2%</a:t>
                      </a:r>
                      <a:endParaRPr kumimoji="0" lang="zh-TW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新細明體" charset="0"/>
                        <a:cs typeface="新細明體" charset="0"/>
                      </a:endParaRPr>
                    </a:p>
                  </a:txBody>
                  <a:tcPr marL="91455" marR="91455" marT="45706" marB="45706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EE7D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新細明體" charset="0"/>
                          <a:cs typeface="新細明體" charset="0"/>
                        </a:rPr>
                        <a:t>0.8%</a:t>
                      </a:r>
                      <a:endParaRPr kumimoji="0" lang="zh-TW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新細明體" charset="0"/>
                        <a:cs typeface="新細明體" charset="0"/>
                      </a:endParaRPr>
                    </a:p>
                  </a:txBody>
                  <a:tcPr marL="91455" marR="91455" marT="45706" marB="45706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EE7D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新細明體" charset="0"/>
                          <a:cs typeface="新細明體" charset="0"/>
                        </a:rPr>
                        <a:t>1.7%</a:t>
                      </a:r>
                      <a:endParaRPr kumimoji="0" lang="zh-TW" alt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新細明體" charset="0"/>
                        <a:cs typeface="新細明體" charset="0"/>
                      </a:endParaRPr>
                    </a:p>
                  </a:txBody>
                  <a:tcPr marL="91455" marR="91455" marT="45706" marB="45706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EE7D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1846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新細明體" charset="0"/>
                          <a:cs typeface="新細明體" charset="0"/>
                        </a:rPr>
                        <a:t>Others#</a:t>
                      </a:r>
                      <a:endParaRPr kumimoji="0" lang="zh-TW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新細明體" charset="0"/>
                        <a:cs typeface="新細明體" charset="0"/>
                      </a:endParaRPr>
                    </a:p>
                  </a:txBody>
                  <a:tcPr marL="91455" marR="91455" marT="45706" marB="45706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3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新細明體" charset="0"/>
                          <a:cs typeface="新細明體" charset="0"/>
                        </a:rPr>
                        <a:t>1.0%</a:t>
                      </a:r>
                      <a:endParaRPr kumimoji="0" lang="zh-TW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新細明體" charset="0"/>
                        <a:cs typeface="新細明體" charset="0"/>
                      </a:endParaRPr>
                    </a:p>
                  </a:txBody>
                  <a:tcPr marL="91455" marR="91455" marT="45706" marB="45706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3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新細明體" charset="0"/>
                          <a:cs typeface="新細明體" charset="0"/>
                        </a:rPr>
                        <a:t>1.0%</a:t>
                      </a:r>
                    </a:p>
                  </a:txBody>
                  <a:tcPr marL="91455" marR="91455" marT="45706" marB="45706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3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新細明體" charset="0"/>
                          <a:cs typeface="新細明體" charset="0"/>
                        </a:rPr>
                        <a:t>0.2%</a:t>
                      </a:r>
                    </a:p>
                  </a:txBody>
                  <a:tcPr marL="91455" marR="91455" marT="45706" marB="45706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3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新細明體" charset="0"/>
                          <a:cs typeface="新細明體" charset="0"/>
                        </a:rPr>
                        <a:t>0.6%</a:t>
                      </a:r>
                    </a:p>
                  </a:txBody>
                  <a:tcPr marL="91455" marR="91455" marT="45706" marB="45706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3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新細明體" charset="0"/>
                          <a:cs typeface="新細明體" charset="0"/>
                        </a:rPr>
                        <a:t>0.2%</a:t>
                      </a:r>
                    </a:p>
                  </a:txBody>
                  <a:tcPr marL="91455" marR="91455" marT="45706" marB="45706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3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1846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新細明體" charset="0"/>
                          <a:cs typeface="新細明體" charset="0"/>
                        </a:rPr>
                        <a:t>Emigrated/Returned Home</a:t>
                      </a:r>
                    </a:p>
                  </a:txBody>
                  <a:tcPr marL="91447" marR="91447" marT="45693" marB="45693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3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新細明體" charset="0"/>
                          <a:cs typeface="新細明體" charset="0"/>
                        </a:rPr>
                        <a:t>0.0%</a:t>
                      </a:r>
                      <a:endParaRPr kumimoji="0" lang="zh-TW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新細明體" charset="0"/>
                        <a:cs typeface="新細明體" charset="0"/>
                      </a:endParaRPr>
                    </a:p>
                  </a:txBody>
                  <a:tcPr marL="91455" marR="91455" marT="45706" marB="45706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3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新細明體" charset="0"/>
                          <a:cs typeface="新細明體" charset="0"/>
                        </a:rPr>
                        <a:t>0.2%</a:t>
                      </a:r>
                    </a:p>
                  </a:txBody>
                  <a:tcPr marL="91455" marR="91455" marT="45706" marB="45706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3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新細明體" charset="0"/>
                          <a:cs typeface="新細明體" charset="0"/>
                        </a:rPr>
                        <a:t>0.6%</a:t>
                      </a:r>
                    </a:p>
                  </a:txBody>
                  <a:tcPr marL="91455" marR="91455" marT="45706" marB="45706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3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新細明體" charset="0"/>
                          <a:cs typeface="新細明體" charset="0"/>
                        </a:rPr>
                        <a:t>0.6%</a:t>
                      </a:r>
                    </a:p>
                  </a:txBody>
                  <a:tcPr marL="91455" marR="91455" marT="45706" marB="45706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3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新細明體" charset="0"/>
                          <a:cs typeface="新細明體" charset="0"/>
                        </a:rPr>
                        <a:t>0.2%</a:t>
                      </a:r>
                    </a:p>
                  </a:txBody>
                  <a:tcPr marL="91455" marR="91455" marT="45706" marB="45706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3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9888996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C1FC4CA3-332F-4B93-A960-8ECB1A9440D5}"/>
              </a:ext>
            </a:extLst>
          </p:cNvPr>
          <p:cNvSpPr txBox="1"/>
          <p:nvPr/>
        </p:nvSpPr>
        <p:spPr>
          <a:xfrm>
            <a:off x="359531" y="5805264"/>
            <a:ext cx="842493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en-US" altLang="zh-TW" sz="1200" dirty="0">
                <a:latin typeface="+mn-lt"/>
                <a:ea typeface="Arial Unicode MS" panose="020B0604020202020204" pitchFamily="34" charset="-120"/>
                <a:cs typeface="Arial Unicode MS" panose="020B0604020202020204" pitchFamily="34" charset="-120"/>
              </a:rPr>
              <a:t># Not seeking employment due to personal reason</a:t>
            </a:r>
          </a:p>
          <a:p>
            <a:pPr eaLnBrk="1" hangingPunct="1">
              <a:defRPr/>
            </a:pPr>
            <a:r>
              <a:rPr lang="en-US" altLang="zh-TW" sz="1200" dirty="0">
                <a:latin typeface="+mn-lt"/>
                <a:ea typeface="Arial Unicode MS" panose="020B0604020202020204" pitchFamily="34" charset="-120"/>
                <a:cs typeface="Arial Unicode MS" panose="020B0604020202020204" pitchFamily="34" charset="-120"/>
              </a:rPr>
              <a:t>Remarks:</a:t>
            </a:r>
            <a:r>
              <a:rPr lang="en-US" altLang="zh-TW" sz="1200" dirty="0">
                <a:ea typeface="Arial Unicode MS" panose="020B0604020202020204" pitchFamily="34" charset="-120"/>
                <a:cs typeface="Arial Unicode MS" panose="020B0604020202020204" pitchFamily="34" charset="-120"/>
              </a:rPr>
              <a:t> </a:t>
            </a:r>
            <a:r>
              <a:rPr lang="en-US" altLang="zh-TW" sz="1200" dirty="0">
                <a:latin typeface="+mn-lt"/>
                <a:ea typeface="Arial Unicode MS" panose="020B0604020202020204" pitchFamily="34" charset="-120"/>
                <a:cs typeface="Arial Unicode MS" panose="020B0604020202020204" pitchFamily="34" charset="-120"/>
              </a:rPr>
              <a:t>There may be a slight discrepancy between the sum of individual items and the total due to rounding.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3151363"/>
              </p:ext>
            </p:extLst>
          </p:nvPr>
        </p:nvGraphicFramePr>
        <p:xfrm>
          <a:off x="547719" y="1596455"/>
          <a:ext cx="8068209" cy="1638368"/>
        </p:xfrm>
        <a:graphic>
          <a:graphicData uri="http://schemas.openxmlformats.org/drawingml/2006/table">
            <a:tbl>
              <a:tblPr/>
              <a:tblGrid>
                <a:gridCol w="25312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73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0738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0738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0738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0738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3640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ea typeface="新細明體" charset="0"/>
                          <a:cs typeface="新細明體" charset="0"/>
                        </a:rPr>
                        <a:t>Employment Field </a:t>
                      </a:r>
                      <a:r>
                        <a:rPr kumimoji="0" lang="en-US" altLang="zh-TW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ea typeface="新細明體" charset="0"/>
                          <a:cs typeface="新細明體" charset="0"/>
                        </a:rPr>
                        <a:t>(Full-time)</a:t>
                      </a:r>
                      <a:endParaRPr kumimoji="0" lang="zh-TW" alt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+mn-lt"/>
                        <a:ea typeface="新細明體" charset="0"/>
                        <a:cs typeface="新細明體" charset="0"/>
                      </a:endParaRPr>
                    </a:p>
                  </a:txBody>
                  <a:tcPr marL="91431" marR="91431" marT="45749" marB="45749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ea typeface="新細明體" charset="0"/>
                          <a:cs typeface="新細明體" charset="0"/>
                        </a:rPr>
                        <a:t>2016</a:t>
                      </a:r>
                      <a:endParaRPr kumimoji="0" lang="zh-TW" alt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+mn-lt"/>
                        <a:ea typeface="新細明體" charset="0"/>
                        <a:cs typeface="新細明體" charset="0"/>
                      </a:endParaRPr>
                    </a:p>
                  </a:txBody>
                  <a:tcPr marL="91431" marR="91431" marT="45749" marB="45749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ea typeface="新細明體" charset="0"/>
                          <a:cs typeface="新細明體" charset="0"/>
                        </a:rPr>
                        <a:t>2017</a:t>
                      </a:r>
                      <a:endParaRPr kumimoji="0" lang="zh-TW" alt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+mn-lt"/>
                        <a:ea typeface="新細明體" charset="0"/>
                        <a:cs typeface="新細明體" charset="0"/>
                      </a:endParaRPr>
                    </a:p>
                  </a:txBody>
                  <a:tcPr marL="91431" marR="91431" marT="45749" marB="45749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ea typeface="新細明體" charset="0"/>
                          <a:cs typeface="新細明體" charset="0"/>
                        </a:rPr>
                        <a:t>2018</a:t>
                      </a:r>
                      <a:endParaRPr kumimoji="0" lang="zh-TW" alt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+mn-lt"/>
                        <a:ea typeface="新細明體" charset="0"/>
                        <a:cs typeface="新細明體" charset="0"/>
                      </a:endParaRPr>
                    </a:p>
                  </a:txBody>
                  <a:tcPr marL="91431" marR="91431" marT="45749" marB="45749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ea typeface="新細明體" charset="0"/>
                          <a:cs typeface="新細明體" charset="0"/>
                        </a:rPr>
                        <a:t>2019</a:t>
                      </a:r>
                      <a:endParaRPr kumimoji="0" lang="zh-TW" alt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+mn-lt"/>
                        <a:ea typeface="新細明體" charset="0"/>
                        <a:cs typeface="新細明體" charset="0"/>
                      </a:endParaRPr>
                    </a:p>
                  </a:txBody>
                  <a:tcPr marL="91431" marR="91431" marT="45749" marB="45749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ea typeface="新細明體" charset="0"/>
                          <a:cs typeface="新細明體" charset="0"/>
                        </a:rPr>
                        <a:t>2020</a:t>
                      </a:r>
                      <a:endParaRPr kumimoji="0" lang="zh-TW" alt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+mn-lt"/>
                        <a:ea typeface="新細明體" charset="0"/>
                        <a:cs typeface="新細明體" charset="0"/>
                      </a:endParaRPr>
                    </a:p>
                  </a:txBody>
                  <a:tcPr marL="91431" marR="91431" marT="45749" marB="45749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69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新細明體" charset="0"/>
                          <a:cs typeface="新細明體" charset="0"/>
                        </a:rPr>
                        <a:t>Education</a:t>
                      </a:r>
                      <a:endParaRPr kumimoji="0" lang="zh-TW" alt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新細明體" charset="0"/>
                        <a:cs typeface="新細明體" charset="0"/>
                      </a:endParaRPr>
                    </a:p>
                  </a:txBody>
                  <a:tcPr marL="91431" marR="91431" marT="45749" marB="45749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EE7D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charset="0"/>
                          <a:cs typeface="新細明體" charset="0"/>
                        </a:rPr>
                        <a:t>92.2%</a:t>
                      </a:r>
                      <a:endParaRPr kumimoji="0" lang="zh-TW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新細明體" charset="0"/>
                        <a:cs typeface="新細明體" charset="0"/>
                      </a:endParaRPr>
                    </a:p>
                  </a:txBody>
                  <a:tcPr marL="91431" marR="91431" marT="45749" marB="45749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EE7D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charset="0"/>
                          <a:cs typeface="新細明體" charset="0"/>
                        </a:rPr>
                        <a:t>92.0%</a:t>
                      </a:r>
                      <a:endParaRPr kumimoji="0" lang="zh-TW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新細明體" charset="0"/>
                        <a:cs typeface="新細明體" charset="0"/>
                      </a:endParaRPr>
                    </a:p>
                  </a:txBody>
                  <a:tcPr marL="91431" marR="91431" marT="45749" marB="45749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EE7D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charset="0"/>
                          <a:cs typeface="新細明體" charset="0"/>
                        </a:rPr>
                        <a:t>94.3%</a:t>
                      </a:r>
                      <a:endParaRPr kumimoji="0" lang="zh-TW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新細明體" charset="0"/>
                        <a:cs typeface="新細明體" charset="0"/>
                      </a:endParaRPr>
                    </a:p>
                  </a:txBody>
                  <a:tcPr marL="91431" marR="91431" marT="45749" marB="45749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EE7D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charset="0"/>
                          <a:cs typeface="新細明體" charset="0"/>
                        </a:rPr>
                        <a:t>94.9%</a:t>
                      </a:r>
                      <a:endParaRPr kumimoji="0" lang="zh-TW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新細明體" charset="0"/>
                        <a:cs typeface="新細明體" charset="0"/>
                      </a:endParaRPr>
                    </a:p>
                  </a:txBody>
                  <a:tcPr marL="91431" marR="91431" marT="45749" marB="45749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EE7D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charset="0"/>
                          <a:cs typeface="新細明體" charset="0"/>
                        </a:rPr>
                        <a:t>96.3%</a:t>
                      </a:r>
                      <a:endParaRPr kumimoji="0" lang="zh-TW" alt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新細明體" charset="0"/>
                        <a:cs typeface="新細明體" charset="0"/>
                      </a:endParaRPr>
                    </a:p>
                  </a:txBody>
                  <a:tcPr marL="91431" marR="91431" marT="45749" marB="45749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EE7D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227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新細明體" charset="0"/>
                          <a:cs typeface="新細明體" charset="0"/>
                        </a:rPr>
                        <a:t>Others</a:t>
                      </a:r>
                      <a:endParaRPr kumimoji="0" lang="zh-TW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新細明體" charset="0"/>
                        <a:cs typeface="新細明體" charset="0"/>
                      </a:endParaRPr>
                    </a:p>
                  </a:txBody>
                  <a:tcPr marL="91431" marR="91431" marT="45749" marB="45749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3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charset="0"/>
                          <a:cs typeface="新細明體" charset="0"/>
                        </a:rPr>
                        <a:t>7.8%</a:t>
                      </a:r>
                      <a:endParaRPr kumimoji="0" lang="zh-TW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新細明體" charset="0"/>
                        <a:cs typeface="新細明體" charset="0"/>
                      </a:endParaRPr>
                    </a:p>
                  </a:txBody>
                  <a:tcPr marL="91431" marR="91431" marT="45749" marB="45749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3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charset="0"/>
                          <a:cs typeface="新細明體" charset="0"/>
                        </a:rPr>
                        <a:t>8.0%</a:t>
                      </a:r>
                      <a:endParaRPr kumimoji="0" lang="zh-TW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新細明體" charset="0"/>
                        <a:cs typeface="新細明體" charset="0"/>
                      </a:endParaRPr>
                    </a:p>
                  </a:txBody>
                  <a:tcPr marL="91431" marR="91431" marT="45749" marB="45749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3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charset="0"/>
                          <a:cs typeface="新細明體" charset="0"/>
                        </a:rPr>
                        <a:t>5.7%</a:t>
                      </a:r>
                      <a:endParaRPr kumimoji="0" lang="zh-TW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新細明體" charset="0"/>
                        <a:cs typeface="新細明體" charset="0"/>
                      </a:endParaRPr>
                    </a:p>
                  </a:txBody>
                  <a:tcPr marL="91431" marR="91431" marT="45749" marB="45749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3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charset="0"/>
                          <a:cs typeface="新細明體" charset="0"/>
                        </a:rPr>
                        <a:t>5.1%</a:t>
                      </a:r>
                      <a:endParaRPr kumimoji="0" lang="zh-TW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新細明體" charset="0"/>
                        <a:cs typeface="新細明體" charset="0"/>
                      </a:endParaRPr>
                    </a:p>
                  </a:txBody>
                  <a:tcPr marL="91431" marR="91431" marT="45749" marB="45749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3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charset="0"/>
                          <a:cs typeface="新細明體" charset="0"/>
                        </a:rPr>
                        <a:t>3.7%</a:t>
                      </a:r>
                      <a:endParaRPr kumimoji="0" lang="zh-TW" alt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新細明體" charset="0"/>
                        <a:cs typeface="新細明體" charset="0"/>
                      </a:endParaRPr>
                    </a:p>
                  </a:txBody>
                  <a:tcPr marL="91431" marR="91431" marT="45749" marB="45749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3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4406" name="Title 2"/>
          <p:cNvSpPr>
            <a:spLocks noGrp="1"/>
          </p:cNvSpPr>
          <p:nvPr>
            <p:ph type="title"/>
          </p:nvPr>
        </p:nvSpPr>
        <p:spPr>
          <a:xfrm>
            <a:off x="285750" y="285750"/>
            <a:ext cx="8643938" cy="1368425"/>
          </a:xfrm>
        </p:spPr>
        <p:txBody>
          <a:bodyPr/>
          <a:lstStyle/>
          <a:p>
            <a:pPr eaLnBrk="1" hangingPunct="1"/>
            <a:r>
              <a:rPr kumimoji="0" lang="en-US" altLang="zh-TW" sz="3600" b="1" dirty="0">
                <a:solidFill>
                  <a:schemeClr val="accent1">
                    <a:lumMod val="50000"/>
                  </a:schemeClr>
                </a:solidFill>
              </a:rPr>
              <a:t>1. </a:t>
            </a:r>
            <a:r>
              <a:rPr kumimoji="0" lang="zh-TW" altLang="en-US" sz="3600" b="1" dirty="0">
                <a:solidFill>
                  <a:schemeClr val="accent1">
                    <a:lumMod val="50000"/>
                  </a:schemeClr>
                </a:solidFill>
              </a:rPr>
              <a:t>教育榮譽學士課程</a:t>
            </a:r>
            <a:br>
              <a:rPr kumimoji="0" lang="en-US" altLang="zh-TW" sz="3600" b="1" dirty="0">
                <a:solidFill>
                  <a:schemeClr val="accent1">
                    <a:lumMod val="50000"/>
                  </a:schemeClr>
                </a:solidFill>
              </a:rPr>
            </a:br>
            <a:r>
              <a:rPr kumimoji="0" lang="en-US" altLang="zh-TW" sz="3600" b="1" dirty="0">
                <a:solidFill>
                  <a:schemeClr val="accent1">
                    <a:lumMod val="50000"/>
                  </a:schemeClr>
                </a:solidFill>
              </a:rPr>
              <a:t>	</a:t>
            </a:r>
            <a:r>
              <a:rPr kumimoji="0" lang="en-US" altLang="zh-TW" sz="3200" b="1" dirty="0">
                <a:solidFill>
                  <a:schemeClr val="accent1">
                    <a:lumMod val="50000"/>
                  </a:schemeClr>
                </a:solidFill>
              </a:rPr>
              <a:t>Bachelor of Education </a:t>
            </a:r>
            <a:r>
              <a:rPr kumimoji="0" lang="en-US" altLang="zh-TW" sz="3200" b="1" dirty="0" err="1">
                <a:solidFill>
                  <a:schemeClr val="accent1">
                    <a:lumMod val="50000"/>
                  </a:schemeClr>
                </a:solidFill>
              </a:rPr>
              <a:t>Programmes</a:t>
            </a:r>
            <a:endParaRPr kumimoji="0" lang="zh-TW" altLang="en-US" sz="32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graphicFrame>
        <p:nvGraphicFramePr>
          <p:cNvPr id="7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01151384"/>
              </p:ext>
            </p:extLst>
          </p:nvPr>
        </p:nvGraphicFramePr>
        <p:xfrm>
          <a:off x="547719" y="3613837"/>
          <a:ext cx="8068210" cy="2282825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5197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145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145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145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145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9012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5886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(in HKD)</a:t>
                      </a:r>
                      <a:endParaRPr kumimoji="0" lang="zh-TW" alt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91445" marR="91445" marT="45734" marB="45734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2016</a:t>
                      </a:r>
                      <a:endParaRPr kumimoji="0" lang="zh-TW" alt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91445" marR="91445" marT="45734" marB="45734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2017</a:t>
                      </a:r>
                      <a:endParaRPr kumimoji="0" lang="zh-TW" alt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91445" marR="91445" marT="45734" marB="45734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2018</a:t>
                      </a:r>
                      <a:endParaRPr kumimoji="0" lang="zh-TW" alt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91445" marR="91445" marT="45734" marB="45734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2019</a:t>
                      </a:r>
                      <a:endParaRPr kumimoji="0" lang="zh-TW" alt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91445" marR="91445" marT="45734" marB="45734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2020</a:t>
                      </a:r>
                      <a:endParaRPr kumimoji="0" lang="zh-TW" alt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91445" marR="91445" marT="45734" marB="45734" anchor="ctr"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3549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600" u="none" strike="noStrike" cap="none" normalizeH="0" baseline="0" dirty="0">
                          <a:ln>
                            <a:noFill/>
                          </a:ln>
                          <a:effectLst/>
                          <a:latin typeface="+mn-lt"/>
                        </a:rPr>
                        <a:t>Mean Monthly Salary</a:t>
                      </a:r>
                      <a:endParaRPr kumimoji="0" lang="zh-TW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91445" marR="91445" marT="45734" marB="45734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u="none" strike="noStrike" cap="none" normalizeH="0" baseline="0" dirty="0">
                          <a:ln>
                            <a:noFill/>
                          </a:ln>
                          <a:effectLst/>
                          <a:latin typeface="+mn-lt"/>
                        </a:rPr>
                        <a:t>$24,586</a:t>
                      </a:r>
                      <a:endParaRPr kumimoji="0" lang="en-US" altLang="zh-TW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91445" marR="91445" marT="45734" marB="45734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u="none" strike="noStrike" cap="none" normalizeH="0" baseline="0" dirty="0">
                          <a:ln>
                            <a:noFill/>
                          </a:ln>
                          <a:effectLst/>
                          <a:latin typeface="+mn-lt"/>
                        </a:rPr>
                        <a:t>$25,175</a:t>
                      </a:r>
                      <a:endParaRPr kumimoji="0" lang="en-US" altLang="zh-TW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91445" marR="91445" marT="45734" marB="45734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u="none" strike="noStrike" cap="none" normalizeH="0" baseline="0" dirty="0">
                          <a:ln>
                            <a:noFill/>
                          </a:ln>
                          <a:effectLst/>
                          <a:latin typeface="+mn-lt"/>
                        </a:rPr>
                        <a:t>$26,971</a:t>
                      </a:r>
                      <a:endParaRPr kumimoji="0" lang="en-US" altLang="zh-TW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91445" marR="91445" marT="45734" marB="45734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$31,400</a:t>
                      </a:r>
                    </a:p>
                  </a:txBody>
                  <a:tcPr marL="91445" marR="91445" marT="45734" marB="45734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$31,676</a:t>
                      </a:r>
                    </a:p>
                  </a:txBody>
                  <a:tcPr marL="91445" marR="91445" marT="45734" marB="45734" anchor="ctr" horzOverflow="overflow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0204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60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Primary and Secondary Education</a:t>
                      </a:r>
                      <a:endParaRPr kumimoji="0" lang="zh-TW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91445" marR="91445" marT="45734" marB="45734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$24,834</a:t>
                      </a:r>
                      <a:endParaRPr kumimoji="0" lang="en-US" altLang="zh-TW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91445" marR="91445" marT="45734" marB="45734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$25,351</a:t>
                      </a:r>
                      <a:endParaRPr kumimoji="0" lang="en-US" altLang="zh-TW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91445" marR="91445" marT="45734" marB="45734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$27,183</a:t>
                      </a:r>
                      <a:endParaRPr kumimoji="0" lang="en-US" altLang="zh-TW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91445" marR="91445" marT="45734" marB="45734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$31,824</a:t>
                      </a:r>
                    </a:p>
                  </a:txBody>
                  <a:tcPr marL="91445" marR="91445" marT="45734" marB="45734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$31,696</a:t>
                      </a:r>
                    </a:p>
                  </a:txBody>
                  <a:tcPr marL="91445" marR="91445" marT="45734" marB="45734" anchor="ctr" horzOverflow="overflow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0204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600" u="none" strike="noStrike" cap="none" normalizeH="0" baseline="0" dirty="0">
                          <a:ln>
                            <a:noFill/>
                          </a:ln>
                          <a:effectLst/>
                          <a:latin typeface="+mn-lt"/>
                        </a:rPr>
                        <a:t>Early Childhood Education</a:t>
                      </a:r>
                      <a:endParaRPr kumimoji="0" lang="zh-TW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91445" marR="91445" marT="45734" marB="45734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u="none" strike="noStrike" cap="none" normalizeH="0" baseline="0" dirty="0">
                          <a:ln>
                            <a:noFill/>
                          </a:ln>
                          <a:effectLst/>
                          <a:latin typeface="+mn-lt"/>
                        </a:rPr>
                        <a:t>$18,749</a:t>
                      </a:r>
                      <a:endParaRPr kumimoji="0" lang="en-US" altLang="zh-TW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91445" marR="91445" marT="45734" marB="45734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u="none" strike="noStrike" cap="none" normalizeH="0" baseline="0" dirty="0">
                          <a:ln>
                            <a:noFill/>
                          </a:ln>
                          <a:effectLst/>
                          <a:latin typeface="+mn-lt"/>
                        </a:rPr>
                        <a:t>$21,091</a:t>
                      </a:r>
                      <a:endParaRPr kumimoji="0" lang="en-US" altLang="zh-TW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91445" marR="91445" marT="45734" marB="45734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u="none" strike="noStrike" cap="none" normalizeH="0" baseline="0" dirty="0">
                          <a:ln>
                            <a:noFill/>
                          </a:ln>
                          <a:effectLst/>
                          <a:latin typeface="+mn-lt"/>
                        </a:rPr>
                        <a:t>$21,911</a:t>
                      </a:r>
                      <a:endParaRPr kumimoji="0" lang="en-US" altLang="zh-TW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91445" marR="91445" marT="45734" marB="45734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$21,778</a:t>
                      </a:r>
                    </a:p>
                  </a:txBody>
                  <a:tcPr marL="91445" marR="91445" marT="45734" marB="45734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$22,072</a:t>
                      </a:r>
                    </a:p>
                  </a:txBody>
                  <a:tcPr marL="91445" marR="91445" marT="45734" marB="45734" anchor="ctr" horzOverflow="overflow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8" name="TextBox 5">
            <a:extLst>
              <a:ext uri="{FF2B5EF4-FFF2-40B4-BE49-F238E27FC236}">
                <a16:creationId xmlns:a16="http://schemas.microsoft.com/office/drawing/2014/main" id="{DD4DA5FF-7319-4B52-BDF8-6BBA033134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1309" y="6110585"/>
            <a:ext cx="730942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en-US" altLang="zh-TW" sz="1200" dirty="0">
                <a:latin typeface="+mn-lt"/>
                <a:ea typeface="Arial Unicode MS" pitchFamily="34" charset="-120"/>
              </a:rPr>
              <a:t>Remarks: </a:t>
            </a:r>
            <a:r>
              <a:rPr lang="en-HK" altLang="zh-TW" sz="1200" dirty="0">
                <a:latin typeface="+mn-lt"/>
                <a:ea typeface="Arial Unicode MS" pitchFamily="34" charset="-120"/>
              </a:rPr>
              <a:t>Only included full-time and self-employed graduates who have provided details of employment fields and salary information.</a:t>
            </a:r>
            <a:endParaRPr lang="en-US" altLang="zh-TW" sz="1200" dirty="0">
              <a:latin typeface="+mn-lt"/>
              <a:ea typeface="Arial Unicode MS" pitchFamily="34" charset="-12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38" name="Title 2"/>
          <p:cNvSpPr>
            <a:spLocks noGrp="1"/>
          </p:cNvSpPr>
          <p:nvPr>
            <p:ph type="title"/>
          </p:nvPr>
        </p:nvSpPr>
        <p:spPr>
          <a:xfrm>
            <a:off x="285750" y="357188"/>
            <a:ext cx="8750746" cy="1368425"/>
          </a:xfrm>
        </p:spPr>
        <p:txBody>
          <a:bodyPr>
            <a:normAutofit/>
          </a:bodyPr>
          <a:lstStyle/>
          <a:p>
            <a:pPr eaLnBrk="1" hangingPunct="1"/>
            <a:r>
              <a:rPr kumimoji="0" lang="en-US" altLang="zh-TW" sz="3600" b="1" dirty="0">
                <a:solidFill>
                  <a:schemeClr val="accent1">
                    <a:lumMod val="50000"/>
                  </a:schemeClr>
                </a:solidFill>
              </a:rPr>
              <a:t>2. </a:t>
            </a:r>
            <a:r>
              <a:rPr kumimoji="0" lang="zh-TW" altLang="en-US" sz="3600" b="1" dirty="0">
                <a:solidFill>
                  <a:schemeClr val="accent1">
                    <a:lumMod val="50000"/>
                  </a:schemeClr>
                </a:solidFill>
              </a:rPr>
              <a:t>學位教師文憑課程</a:t>
            </a:r>
            <a:br>
              <a:rPr kumimoji="0" lang="en-US" altLang="zh-TW" b="1" dirty="0">
                <a:solidFill>
                  <a:schemeClr val="accent1">
                    <a:lumMod val="50000"/>
                  </a:schemeClr>
                </a:solidFill>
              </a:rPr>
            </a:br>
            <a:r>
              <a:rPr kumimoji="0" lang="en-US" altLang="zh-TW" b="1" dirty="0">
                <a:solidFill>
                  <a:schemeClr val="accent1">
                    <a:lumMod val="50000"/>
                  </a:schemeClr>
                </a:solidFill>
              </a:rPr>
              <a:t>	</a:t>
            </a:r>
            <a:r>
              <a:rPr kumimoji="0" lang="en-US" altLang="zh-TW" sz="2700" b="1" dirty="0">
                <a:solidFill>
                  <a:schemeClr val="accent1">
                    <a:lumMod val="50000"/>
                  </a:schemeClr>
                </a:solidFill>
              </a:rPr>
              <a:t>Postgraduate Diploma in Education </a:t>
            </a:r>
            <a:r>
              <a:rPr kumimoji="0" lang="en-US" altLang="zh-TW" sz="2700" b="1" dirty="0" err="1">
                <a:solidFill>
                  <a:schemeClr val="accent1">
                    <a:lumMod val="50000"/>
                  </a:schemeClr>
                </a:solidFill>
              </a:rPr>
              <a:t>Programmes</a:t>
            </a:r>
            <a:endParaRPr kumimoji="0" lang="zh-TW" altLang="en-US" sz="32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61862482"/>
              </p:ext>
            </p:extLst>
          </p:nvPr>
        </p:nvGraphicFramePr>
        <p:xfrm>
          <a:off x="491749" y="1856898"/>
          <a:ext cx="8160497" cy="3726946"/>
        </p:xfrm>
        <a:graphic>
          <a:graphicData uri="http://schemas.openxmlformats.org/drawingml/2006/table">
            <a:tbl>
              <a:tblPr/>
              <a:tblGrid>
                <a:gridCol w="326210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3795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9889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Employment Status</a:t>
                      </a:r>
                      <a:endParaRPr kumimoji="0" lang="zh-TW" alt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91463" marR="91463"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2016</a:t>
                      </a:r>
                      <a:endParaRPr kumimoji="0" lang="zh-TW" alt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91463" marR="91463"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2017</a:t>
                      </a:r>
                      <a:endParaRPr kumimoji="0" lang="zh-TW" alt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91463" marR="91463"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2018</a:t>
                      </a:r>
                      <a:endParaRPr kumimoji="0" lang="zh-TW" alt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91463" marR="91463"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2019</a:t>
                      </a:r>
                      <a:endParaRPr kumimoji="0" lang="zh-TW" alt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91463" marR="91463"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2020</a:t>
                      </a:r>
                      <a:endParaRPr kumimoji="0" lang="zh-TW" alt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91463" marR="91463"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2843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Employed</a:t>
                      </a:r>
                      <a:endParaRPr kumimoji="0" lang="zh-TW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91463" marR="91463"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95.0%</a:t>
                      </a:r>
                    </a:p>
                  </a:txBody>
                  <a:tcPr marL="91463" marR="91463"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97.3%</a:t>
                      </a:r>
                    </a:p>
                  </a:txBody>
                  <a:tcPr marL="91463" marR="91463"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98.8%</a:t>
                      </a:r>
                    </a:p>
                  </a:txBody>
                  <a:tcPr marL="91463" marR="91463"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93.8%</a:t>
                      </a:r>
                    </a:p>
                  </a:txBody>
                  <a:tcPr marL="91463" marR="91463"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93.5%</a:t>
                      </a:r>
                    </a:p>
                  </a:txBody>
                  <a:tcPr marL="91463" marR="91463"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0766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Further Studies</a:t>
                      </a:r>
                      <a:endParaRPr kumimoji="0" lang="zh-TW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91463" marR="91463"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2.1%</a:t>
                      </a:r>
                    </a:p>
                  </a:txBody>
                  <a:tcPr marL="91463" marR="91463"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1.3%</a:t>
                      </a:r>
                    </a:p>
                  </a:txBody>
                  <a:tcPr marL="91463" marR="91463"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1.2%</a:t>
                      </a:r>
                    </a:p>
                  </a:txBody>
                  <a:tcPr marL="91463" marR="91463"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1.4%</a:t>
                      </a:r>
                    </a:p>
                  </a:txBody>
                  <a:tcPr marL="91463" marR="91463"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1.3%</a:t>
                      </a:r>
                    </a:p>
                  </a:txBody>
                  <a:tcPr marL="91463" marR="91463"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2990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Seeking employment</a:t>
                      </a:r>
                      <a:endParaRPr kumimoji="0" lang="zh-TW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91463" marR="91463"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0.7%</a:t>
                      </a:r>
                    </a:p>
                  </a:txBody>
                  <a:tcPr marL="91463" marR="91463"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0.7%</a:t>
                      </a:r>
                    </a:p>
                  </a:txBody>
                  <a:tcPr marL="91463" marR="91463"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0.0%</a:t>
                      </a:r>
                    </a:p>
                  </a:txBody>
                  <a:tcPr marL="91463" marR="91463"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3.4%</a:t>
                      </a:r>
                    </a:p>
                  </a:txBody>
                  <a:tcPr marL="91463" marR="91463"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1.3%</a:t>
                      </a:r>
                    </a:p>
                  </a:txBody>
                  <a:tcPr marL="91463" marR="91463"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2990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Others#</a:t>
                      </a:r>
                      <a:endParaRPr kumimoji="0" lang="zh-TW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91463" marR="91463"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1.4%</a:t>
                      </a:r>
                    </a:p>
                  </a:txBody>
                  <a:tcPr marL="91463" marR="91463"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0.7%</a:t>
                      </a:r>
                    </a:p>
                  </a:txBody>
                  <a:tcPr marL="91463" marR="91463"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0.0%</a:t>
                      </a:r>
                    </a:p>
                  </a:txBody>
                  <a:tcPr marL="91463" marR="91463"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0.7%</a:t>
                      </a:r>
                    </a:p>
                  </a:txBody>
                  <a:tcPr marL="91463" marR="91463"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1.9%</a:t>
                      </a:r>
                    </a:p>
                  </a:txBody>
                  <a:tcPr marL="91463" marR="91463"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3214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Emigrated/Returned Home</a:t>
                      </a:r>
                    </a:p>
                  </a:txBody>
                  <a:tcPr marL="91463" marR="91463"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0.7%</a:t>
                      </a:r>
                    </a:p>
                  </a:txBody>
                  <a:tcPr marL="91463" marR="91463"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0.0%</a:t>
                      </a:r>
                    </a:p>
                  </a:txBody>
                  <a:tcPr marL="91463" marR="91463"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0.0%</a:t>
                      </a:r>
                    </a:p>
                  </a:txBody>
                  <a:tcPr marL="91463" marR="91463"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0.7%</a:t>
                      </a:r>
                    </a:p>
                  </a:txBody>
                  <a:tcPr marL="91463" marR="91463"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1.9%</a:t>
                      </a:r>
                    </a:p>
                  </a:txBody>
                  <a:tcPr marL="91463" marR="91463"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00EE2956-6E22-41E7-9D8A-50756661DA1C}"/>
              </a:ext>
            </a:extLst>
          </p:cNvPr>
          <p:cNvSpPr txBox="1"/>
          <p:nvPr/>
        </p:nvSpPr>
        <p:spPr>
          <a:xfrm>
            <a:off x="359530" y="5919663"/>
            <a:ext cx="842493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en-US" altLang="zh-TW" sz="1200" dirty="0">
                <a:latin typeface="+mn-lt"/>
                <a:ea typeface="Arial Unicode MS" panose="020B0604020202020204" pitchFamily="34" charset="-120"/>
                <a:cs typeface="Arial Unicode MS" panose="020B0604020202020204" pitchFamily="34" charset="-120"/>
              </a:rPr>
              <a:t># Not seeking employment due to personal reason</a:t>
            </a:r>
          </a:p>
          <a:p>
            <a:pPr eaLnBrk="1" hangingPunct="1">
              <a:defRPr/>
            </a:pPr>
            <a:r>
              <a:rPr lang="en-US" altLang="zh-TW" sz="1200" dirty="0">
                <a:latin typeface="+mn-lt"/>
                <a:ea typeface="Arial Unicode MS" panose="020B0604020202020204" pitchFamily="34" charset="-120"/>
                <a:cs typeface="Arial Unicode MS" panose="020B0604020202020204" pitchFamily="34" charset="-120"/>
              </a:rPr>
              <a:t>Remarks:</a:t>
            </a:r>
            <a:r>
              <a:rPr lang="en-US" altLang="zh-TW" sz="1200" dirty="0">
                <a:ea typeface="Arial Unicode MS" panose="020B0604020202020204" pitchFamily="34" charset="-120"/>
                <a:cs typeface="Arial Unicode MS" panose="020B0604020202020204" pitchFamily="34" charset="-120"/>
              </a:rPr>
              <a:t> </a:t>
            </a:r>
            <a:r>
              <a:rPr lang="en-US" altLang="zh-TW" sz="1200" dirty="0">
                <a:latin typeface="+mn-lt"/>
                <a:ea typeface="Arial Unicode MS" panose="020B0604020202020204" pitchFamily="34" charset="-120"/>
                <a:cs typeface="Arial Unicode MS" panose="020B0604020202020204" pitchFamily="34" charset="-120"/>
              </a:rPr>
              <a:t>There may be a slight discrepancy between the sum of individual items and the total due to rounding.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02" name="Title 2"/>
          <p:cNvSpPr>
            <a:spLocks noGrp="1"/>
          </p:cNvSpPr>
          <p:nvPr>
            <p:ph type="title"/>
          </p:nvPr>
        </p:nvSpPr>
        <p:spPr>
          <a:xfrm>
            <a:off x="285750" y="336926"/>
            <a:ext cx="8822754" cy="1368425"/>
          </a:xfrm>
        </p:spPr>
        <p:txBody>
          <a:bodyPr>
            <a:normAutofit/>
          </a:bodyPr>
          <a:lstStyle/>
          <a:p>
            <a:pPr eaLnBrk="1" hangingPunct="1"/>
            <a:r>
              <a:rPr kumimoji="0" lang="en-US" altLang="zh-TW" sz="3600" b="1" dirty="0">
                <a:solidFill>
                  <a:schemeClr val="accent1">
                    <a:lumMod val="50000"/>
                  </a:schemeClr>
                </a:solidFill>
              </a:rPr>
              <a:t>2. </a:t>
            </a:r>
            <a:r>
              <a:rPr kumimoji="0" lang="zh-TW" altLang="en-US" sz="3600" b="1" dirty="0">
                <a:solidFill>
                  <a:schemeClr val="accent1">
                    <a:lumMod val="50000"/>
                  </a:schemeClr>
                </a:solidFill>
              </a:rPr>
              <a:t>學位教師文憑課程</a:t>
            </a:r>
            <a:br>
              <a:rPr kumimoji="0" lang="en-US" altLang="zh-TW" b="1" dirty="0">
                <a:solidFill>
                  <a:schemeClr val="accent1">
                    <a:lumMod val="50000"/>
                  </a:schemeClr>
                </a:solidFill>
              </a:rPr>
            </a:br>
            <a:r>
              <a:rPr kumimoji="0" lang="en-US" altLang="zh-TW" b="1" dirty="0">
                <a:solidFill>
                  <a:schemeClr val="accent1">
                    <a:lumMod val="50000"/>
                  </a:schemeClr>
                </a:solidFill>
              </a:rPr>
              <a:t>	</a:t>
            </a:r>
            <a:r>
              <a:rPr kumimoji="0" lang="en-US" altLang="zh-TW" sz="2700" b="1" dirty="0">
                <a:solidFill>
                  <a:schemeClr val="accent1">
                    <a:lumMod val="50000"/>
                  </a:schemeClr>
                </a:solidFill>
              </a:rPr>
              <a:t>Postgraduate Diploma in Education </a:t>
            </a:r>
            <a:r>
              <a:rPr kumimoji="0" lang="en-US" altLang="zh-TW" sz="2700" b="1" dirty="0" err="1">
                <a:solidFill>
                  <a:schemeClr val="accent1">
                    <a:lumMod val="50000"/>
                  </a:schemeClr>
                </a:solidFill>
              </a:rPr>
              <a:t>Programmes</a:t>
            </a:r>
            <a:endParaRPr kumimoji="0" lang="zh-TW" altLang="en-US" sz="32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graphicFrame>
        <p:nvGraphicFramePr>
          <p:cNvPr id="8" name="Content Placeholder 3">
            <a:extLst>
              <a:ext uri="{FF2B5EF4-FFF2-40B4-BE49-F238E27FC236}">
                <a16:creationId xmlns:a16="http://schemas.microsoft.com/office/drawing/2014/main" id="{0CAEAA02-C24C-4491-858A-4F5375C3B4A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8341142"/>
              </p:ext>
            </p:extLst>
          </p:nvPr>
        </p:nvGraphicFramePr>
        <p:xfrm>
          <a:off x="573613" y="1646616"/>
          <a:ext cx="8068209" cy="1638368"/>
        </p:xfrm>
        <a:graphic>
          <a:graphicData uri="http://schemas.openxmlformats.org/drawingml/2006/table">
            <a:tbl>
              <a:tblPr/>
              <a:tblGrid>
                <a:gridCol w="25312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73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0738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0738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0738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0738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3640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ea typeface="新細明體" charset="0"/>
                          <a:cs typeface="新細明體" charset="0"/>
                        </a:rPr>
                        <a:t>Employment Field </a:t>
                      </a:r>
                      <a:r>
                        <a:rPr kumimoji="0" lang="en-US" altLang="zh-TW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ea typeface="新細明體" charset="0"/>
                          <a:cs typeface="新細明體" charset="0"/>
                        </a:rPr>
                        <a:t>(Full-time)</a:t>
                      </a:r>
                      <a:endParaRPr kumimoji="0" lang="zh-TW" alt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+mn-lt"/>
                        <a:ea typeface="新細明體" charset="0"/>
                        <a:cs typeface="新細明體" charset="0"/>
                      </a:endParaRPr>
                    </a:p>
                  </a:txBody>
                  <a:tcPr marL="91431" marR="91431" marT="45749" marB="45749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ea typeface="新細明體" charset="0"/>
                          <a:cs typeface="新細明體" charset="0"/>
                        </a:rPr>
                        <a:t>2016</a:t>
                      </a:r>
                      <a:endParaRPr kumimoji="0" lang="zh-TW" alt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+mn-lt"/>
                        <a:ea typeface="新細明體" charset="0"/>
                        <a:cs typeface="新細明體" charset="0"/>
                      </a:endParaRPr>
                    </a:p>
                  </a:txBody>
                  <a:tcPr marL="91431" marR="91431" marT="45749" marB="45749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ea typeface="新細明體" charset="0"/>
                          <a:cs typeface="新細明體" charset="0"/>
                        </a:rPr>
                        <a:t>2017</a:t>
                      </a:r>
                      <a:endParaRPr kumimoji="0" lang="zh-TW" alt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+mn-lt"/>
                        <a:ea typeface="新細明體" charset="0"/>
                        <a:cs typeface="新細明體" charset="0"/>
                      </a:endParaRPr>
                    </a:p>
                  </a:txBody>
                  <a:tcPr marL="91431" marR="91431" marT="45749" marB="45749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ea typeface="新細明體" charset="0"/>
                          <a:cs typeface="新細明體" charset="0"/>
                        </a:rPr>
                        <a:t>2018</a:t>
                      </a:r>
                      <a:endParaRPr kumimoji="0" lang="zh-TW" alt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+mn-lt"/>
                        <a:ea typeface="新細明體" charset="0"/>
                        <a:cs typeface="新細明體" charset="0"/>
                      </a:endParaRPr>
                    </a:p>
                  </a:txBody>
                  <a:tcPr marL="91431" marR="91431" marT="45749" marB="45749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ea typeface="新細明體" charset="0"/>
                          <a:cs typeface="新細明體" charset="0"/>
                        </a:rPr>
                        <a:t>2019</a:t>
                      </a:r>
                      <a:endParaRPr kumimoji="0" lang="zh-TW" alt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+mn-lt"/>
                        <a:ea typeface="新細明體" charset="0"/>
                        <a:cs typeface="新細明體" charset="0"/>
                      </a:endParaRPr>
                    </a:p>
                  </a:txBody>
                  <a:tcPr marL="91431" marR="91431" marT="45749" marB="45749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ea typeface="新細明體" charset="0"/>
                          <a:cs typeface="新細明體" charset="0"/>
                        </a:rPr>
                        <a:t>2020</a:t>
                      </a:r>
                      <a:endParaRPr kumimoji="0" lang="zh-TW" alt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+mn-lt"/>
                        <a:ea typeface="新細明體" charset="0"/>
                        <a:cs typeface="新細明體" charset="0"/>
                      </a:endParaRPr>
                    </a:p>
                  </a:txBody>
                  <a:tcPr marL="91431" marR="91431" marT="45749" marB="45749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69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新細明體" charset="0"/>
                          <a:cs typeface="新細明體" charset="0"/>
                        </a:rPr>
                        <a:t>Education</a:t>
                      </a:r>
                      <a:endParaRPr kumimoji="0" lang="zh-TW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新細明體" charset="0"/>
                        <a:cs typeface="新細明體" charset="0"/>
                      </a:endParaRPr>
                    </a:p>
                  </a:txBody>
                  <a:tcPr marL="91431" marR="91431" marT="45749" marB="45749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charset="0"/>
                          <a:cs typeface="新細明體" charset="0"/>
                        </a:rPr>
                        <a:t>94.5%</a:t>
                      </a:r>
                      <a:endParaRPr kumimoji="0" lang="zh-TW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新細明體" charset="0"/>
                        <a:cs typeface="新細明體" charset="0"/>
                      </a:endParaRPr>
                    </a:p>
                  </a:txBody>
                  <a:tcPr marL="91461" marR="91461" marT="45753" marB="45753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charset="0"/>
                          <a:cs typeface="新細明體" charset="0"/>
                        </a:rPr>
                        <a:t>99.3%</a:t>
                      </a:r>
                      <a:endParaRPr kumimoji="0" lang="zh-TW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新細明體" charset="0"/>
                        <a:cs typeface="新細明體" charset="0"/>
                      </a:endParaRPr>
                    </a:p>
                  </a:txBody>
                  <a:tcPr marL="91461" marR="91461" marT="45753" marB="45753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charset="0"/>
                          <a:cs typeface="新細明體" charset="0"/>
                        </a:rPr>
                        <a:t>99.4%</a:t>
                      </a:r>
                      <a:endParaRPr kumimoji="0" lang="zh-TW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新細明體" charset="0"/>
                        <a:cs typeface="新細明體" charset="0"/>
                      </a:endParaRPr>
                    </a:p>
                  </a:txBody>
                  <a:tcPr marL="91461" marR="91461" marT="45753" marB="45753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charset="0"/>
                          <a:cs typeface="新細明體" charset="0"/>
                        </a:rPr>
                        <a:t>98.5%</a:t>
                      </a:r>
                      <a:endParaRPr kumimoji="0" lang="zh-TW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新細明體" charset="0"/>
                        <a:cs typeface="新細明體" charset="0"/>
                      </a:endParaRPr>
                    </a:p>
                  </a:txBody>
                  <a:tcPr marL="91461" marR="91461" marT="45753" marB="45753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charset="0"/>
                          <a:cs typeface="新細明體" charset="0"/>
                        </a:rPr>
                        <a:t>99.3%</a:t>
                      </a:r>
                      <a:endParaRPr kumimoji="0" lang="zh-TW" alt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新細明體" charset="0"/>
                        <a:cs typeface="新細明體" charset="0"/>
                      </a:endParaRPr>
                    </a:p>
                  </a:txBody>
                  <a:tcPr marL="91431" marR="91431" marT="45749" marB="45749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227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新細明體" charset="0"/>
                          <a:cs typeface="新細明體" charset="0"/>
                        </a:rPr>
                        <a:t>Others</a:t>
                      </a:r>
                      <a:endParaRPr kumimoji="0" lang="zh-TW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新細明體" charset="0"/>
                        <a:cs typeface="新細明體" charset="0"/>
                      </a:endParaRPr>
                    </a:p>
                  </a:txBody>
                  <a:tcPr marL="91431" marR="91431" marT="45749" marB="45749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charset="0"/>
                          <a:cs typeface="新細明體" charset="0"/>
                        </a:rPr>
                        <a:t>5.5%</a:t>
                      </a:r>
                      <a:endParaRPr kumimoji="0" lang="zh-TW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新細明體" charset="0"/>
                        <a:cs typeface="新細明體" charset="0"/>
                      </a:endParaRPr>
                    </a:p>
                  </a:txBody>
                  <a:tcPr marL="91461" marR="91461" marT="45753" marB="45753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charset="0"/>
                          <a:cs typeface="新細明體" charset="0"/>
                        </a:rPr>
                        <a:t>0.7%</a:t>
                      </a:r>
                      <a:endParaRPr kumimoji="0" lang="zh-TW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新細明體" charset="0"/>
                        <a:cs typeface="新細明體" charset="0"/>
                      </a:endParaRPr>
                    </a:p>
                  </a:txBody>
                  <a:tcPr marL="91461" marR="91461" marT="45753" marB="45753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charset="0"/>
                          <a:cs typeface="新細明體" charset="0"/>
                        </a:rPr>
                        <a:t>0.6%</a:t>
                      </a:r>
                      <a:endParaRPr kumimoji="0" lang="zh-TW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新細明體" charset="0"/>
                        <a:cs typeface="新細明體" charset="0"/>
                      </a:endParaRPr>
                    </a:p>
                  </a:txBody>
                  <a:tcPr marL="91461" marR="91461" marT="45753" marB="45753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charset="0"/>
                          <a:cs typeface="新細明體" charset="0"/>
                        </a:rPr>
                        <a:t>1.5%</a:t>
                      </a:r>
                      <a:endParaRPr kumimoji="0" lang="zh-TW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新細明體" charset="0"/>
                        <a:cs typeface="新細明體" charset="0"/>
                      </a:endParaRPr>
                    </a:p>
                  </a:txBody>
                  <a:tcPr marL="91461" marR="91461" marT="45753" marB="45753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charset="0"/>
                          <a:cs typeface="新細明體" charset="0"/>
                        </a:rPr>
                        <a:t>0.7%</a:t>
                      </a:r>
                      <a:endParaRPr kumimoji="0" lang="zh-TW" alt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新細明體" charset="0"/>
                        <a:cs typeface="新細明體" charset="0"/>
                      </a:endParaRPr>
                    </a:p>
                  </a:txBody>
                  <a:tcPr marL="91431" marR="91431" marT="45749" marB="45749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9" name="Content Placeholder 3">
            <a:extLst>
              <a:ext uri="{FF2B5EF4-FFF2-40B4-BE49-F238E27FC236}">
                <a16:creationId xmlns:a16="http://schemas.microsoft.com/office/drawing/2014/main" id="{018D166C-6845-47C6-9D8B-A632F8D185F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04325195"/>
              </p:ext>
            </p:extLst>
          </p:nvPr>
        </p:nvGraphicFramePr>
        <p:xfrm>
          <a:off x="573613" y="3602734"/>
          <a:ext cx="8068210" cy="2282825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5197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145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145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145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145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9012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5886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(in HKD)</a:t>
                      </a:r>
                      <a:endParaRPr kumimoji="0" lang="zh-TW" alt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91445" marR="91445" marT="45734" marB="45734" anchor="ctr" horzOverflow="overflow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2016</a:t>
                      </a:r>
                      <a:endParaRPr kumimoji="0" lang="zh-TW" alt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91445" marR="91445" marT="45734" marB="45734" anchor="ctr" horzOverflow="overflow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2017</a:t>
                      </a:r>
                      <a:endParaRPr kumimoji="0" lang="zh-TW" alt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91445" marR="91445" marT="45734" marB="45734" anchor="ctr" horzOverflow="overflow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2018</a:t>
                      </a:r>
                      <a:endParaRPr kumimoji="0" lang="zh-TW" alt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91445" marR="91445" marT="45734" marB="45734" anchor="ctr" horzOverflow="overflow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2019</a:t>
                      </a:r>
                      <a:endParaRPr kumimoji="0" lang="zh-TW" alt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91445" marR="91445" marT="45734" marB="45734" anchor="ctr" horzOverflow="overflow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2020</a:t>
                      </a:r>
                      <a:endParaRPr kumimoji="0" lang="zh-TW" alt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91445" marR="91445" marT="45734" marB="45734" anchor="ctr" horzOverflow="overflow">
                    <a:solidFill>
                      <a:schemeClr val="accent3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3549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600" u="none" strike="noStrike" cap="none" normalizeH="0" baseline="0" dirty="0">
                          <a:ln>
                            <a:noFill/>
                          </a:ln>
                          <a:effectLst/>
                          <a:latin typeface="+mn-lt"/>
                        </a:rPr>
                        <a:t>Mean Monthly Salary</a:t>
                      </a:r>
                      <a:endParaRPr kumimoji="0" lang="zh-TW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91445" marR="91445" marT="45734" marB="45734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$25,202</a:t>
                      </a:r>
                    </a:p>
                  </a:txBody>
                  <a:tcPr marL="91448" marR="91448" marT="45757" marB="45757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$25,091</a:t>
                      </a:r>
                    </a:p>
                  </a:txBody>
                  <a:tcPr marL="91448" marR="91448" marT="45757" marB="45757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$27,527</a:t>
                      </a:r>
                    </a:p>
                  </a:txBody>
                  <a:tcPr marL="91448" marR="91448" marT="45757" marB="45757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$30,928</a:t>
                      </a:r>
                    </a:p>
                  </a:txBody>
                  <a:tcPr marL="91448" marR="91448" marT="45757" marB="45757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$31,419</a:t>
                      </a:r>
                    </a:p>
                  </a:txBody>
                  <a:tcPr marL="91445" marR="91445" marT="45734" marB="45734" anchor="ctr" horzOverflow="overflow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0204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60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Primary and Secondary Education</a:t>
                      </a:r>
                      <a:endParaRPr kumimoji="0" lang="zh-TW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91445" marR="91445" marT="45734" marB="45734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$25,202</a:t>
                      </a:r>
                    </a:p>
                  </a:txBody>
                  <a:tcPr marL="91448" marR="91448" marT="45757" marB="45757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$25,408</a:t>
                      </a:r>
                    </a:p>
                  </a:txBody>
                  <a:tcPr marL="91448" marR="91448" marT="45757" marB="45757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$27,924</a:t>
                      </a:r>
                    </a:p>
                  </a:txBody>
                  <a:tcPr marL="91448" marR="91448" marT="45757" marB="45757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$31,519</a:t>
                      </a:r>
                    </a:p>
                  </a:txBody>
                  <a:tcPr marL="91448" marR="91448" marT="45757" marB="45757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$31,949</a:t>
                      </a:r>
                    </a:p>
                  </a:txBody>
                  <a:tcPr marL="91445" marR="91445" marT="45734" marB="45734" anchor="ctr" horzOverflow="overflow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0204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600" u="none" strike="noStrike" cap="none" normalizeH="0" baseline="0" dirty="0">
                          <a:ln>
                            <a:noFill/>
                          </a:ln>
                          <a:effectLst/>
                          <a:latin typeface="+mn-lt"/>
                        </a:rPr>
                        <a:t>Early Childhood Education*</a:t>
                      </a:r>
                      <a:endParaRPr kumimoji="0" lang="zh-TW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91445" marR="91445" marT="45734" marB="45734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</a:rPr>
                        <a:t>/</a:t>
                      </a:r>
                    </a:p>
                  </a:txBody>
                  <a:tcPr marL="91448" marR="91448" marT="45757" marB="45757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$20,719</a:t>
                      </a:r>
                    </a:p>
                  </a:txBody>
                  <a:tcPr marL="91448" marR="91448" marT="45757" marB="45757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$21,778</a:t>
                      </a:r>
                    </a:p>
                  </a:txBody>
                  <a:tcPr marL="91448" marR="91448" marT="45757" marB="45757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$23,387</a:t>
                      </a:r>
                    </a:p>
                  </a:txBody>
                  <a:tcPr marL="91448" marR="91448" marT="45757" marB="45757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$22,410</a:t>
                      </a:r>
                    </a:p>
                  </a:txBody>
                  <a:tcPr marL="91445" marR="91445" marT="45734" marB="45734" anchor="ctr" horzOverflow="overflow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1" name="TextBox 5">
            <a:extLst>
              <a:ext uri="{FF2B5EF4-FFF2-40B4-BE49-F238E27FC236}">
                <a16:creationId xmlns:a16="http://schemas.microsoft.com/office/drawing/2014/main" id="{AC3AC774-9A65-4F48-9420-C8B8764D6E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3568" y="6023029"/>
            <a:ext cx="7309421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en-US" altLang="zh-TW" sz="1200" dirty="0">
                <a:latin typeface="+mn-lt"/>
                <a:ea typeface="Arial Unicode MS" pitchFamily="34" charset="-120"/>
              </a:rPr>
              <a:t>* Data available since 2017</a:t>
            </a:r>
          </a:p>
          <a:p>
            <a:pPr>
              <a:spcBef>
                <a:spcPct val="0"/>
              </a:spcBef>
              <a:buNone/>
            </a:pPr>
            <a:r>
              <a:rPr lang="en-US" altLang="zh-TW" sz="1200" dirty="0">
                <a:latin typeface="+mn-lt"/>
                <a:ea typeface="Arial Unicode MS" pitchFamily="34" charset="-120"/>
              </a:rPr>
              <a:t>Remarks: </a:t>
            </a:r>
            <a:r>
              <a:rPr lang="en-HK" altLang="zh-TW" sz="1200" dirty="0">
                <a:latin typeface="+mn-lt"/>
                <a:ea typeface="Arial Unicode MS" pitchFamily="34" charset="-120"/>
              </a:rPr>
              <a:t>Only included full-time and self-employed graduates who have provided details of employment fields and salary information.</a:t>
            </a:r>
            <a:endParaRPr lang="en-US" altLang="zh-TW" sz="1200" dirty="0">
              <a:latin typeface="+mn-lt"/>
              <a:ea typeface="Arial Unicode MS" pitchFamily="34" charset="-12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Blue Green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2683C6"/>
      </a:accent6>
      <a:hlink>
        <a:srgbClr val="6B9F25"/>
      </a:hlink>
      <a:folHlink>
        <a:srgbClr val="9F6715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10329</TotalTime>
  <Words>1132</Words>
  <Application>Microsoft Office PowerPoint</Application>
  <PresentationFormat>On-screen Show (4:3)</PresentationFormat>
  <Paragraphs>353</Paragraphs>
  <Slides>13</Slides>
  <Notes>12</Notes>
  <HiddenSlides>0</HiddenSlides>
  <MMClips>0</MMClips>
  <ScaleCrop>false</ScaleCrop>
  <HeadingPairs>
    <vt:vector size="8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4" baseType="lpstr">
      <vt:lpstr>Arial Unicode MS</vt:lpstr>
      <vt:lpstr>SimSun</vt:lpstr>
      <vt:lpstr>幼圆</vt:lpstr>
      <vt:lpstr>微軟正黑體</vt:lpstr>
      <vt:lpstr>新細明體</vt:lpstr>
      <vt:lpstr>Arial</vt:lpstr>
      <vt:lpstr>Calibri</vt:lpstr>
      <vt:lpstr>Century Gothic</vt:lpstr>
      <vt:lpstr>Wingdings 3</vt:lpstr>
      <vt:lpstr>Wisp</vt:lpstr>
      <vt:lpstr>Chart</vt:lpstr>
      <vt:lpstr>畢業生就業調查報告 Graduate Employment Survey 2020</vt:lpstr>
      <vt:lpstr>調查簡介 Introduction</vt:lpstr>
      <vt:lpstr>受訪者概況 Profile of the Respondents</vt:lpstr>
      <vt:lpstr>就業狀況  Employment Status  教育榮譽學士課程及學位教師文憑課程 BEd and PGDE Graduates</vt:lpstr>
      <vt:lpstr>PowerPoint Presentation</vt:lpstr>
      <vt:lpstr>1. 教育榮譽學士課程  Bachelor of Education Programmes</vt:lpstr>
      <vt:lpstr>1. 教育榮譽學士課程  Bachelor of Education Programmes</vt:lpstr>
      <vt:lpstr>2. 學位教師文憑課程  Postgraduate Diploma in Education Programmes</vt:lpstr>
      <vt:lpstr>2. 學位教師文憑課程  Postgraduate Diploma in Education Programmes</vt:lpstr>
      <vt:lpstr>教育榮譽學士課程 Bachelor of Education Programmes</vt:lpstr>
      <vt:lpstr>學位教師文憑課程 Postgraduate Diploma in Education Programmes</vt:lpstr>
      <vt:lpstr>3. 教育相關學科課程  Undergraduate Programmes Complementary to Education</vt:lpstr>
      <vt:lpstr>畢業生就業調查報告 Graduate Employment Survey 2020    Thank You</vt:lpstr>
    </vt:vector>
  </TitlesOfParts>
  <Company>HKIEd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GES-PressRelease</dc:title>
  <dc:creator>SAO</dc:creator>
  <cp:lastModifiedBy>NG, Sin Ying Sharon [CO]</cp:lastModifiedBy>
  <cp:revision>891</cp:revision>
  <cp:lastPrinted>2021-06-08T09:23:57Z</cp:lastPrinted>
  <dcterms:created xsi:type="dcterms:W3CDTF">2009-05-06T07:02:22Z</dcterms:created>
  <dcterms:modified xsi:type="dcterms:W3CDTF">2021-06-10T07:08:56Z</dcterms:modified>
</cp:coreProperties>
</file>